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6" r:id="rId3"/>
    <p:sldId id="265" r:id="rId4"/>
    <p:sldId id="259" r:id="rId5"/>
    <p:sldId id="270" r:id="rId6"/>
    <p:sldId id="273" r:id="rId7"/>
    <p:sldId id="258" r:id="rId8"/>
    <p:sldId id="262" r:id="rId9"/>
    <p:sldId id="274" r:id="rId10"/>
    <p:sldId id="276" r:id="rId11"/>
    <p:sldId id="277" r:id="rId12"/>
    <p:sldId id="278" r:id="rId13"/>
    <p:sldId id="279" r:id="rId14"/>
    <p:sldId id="280" r:id="rId15"/>
    <p:sldId id="281" r:id="rId16"/>
    <p:sldId id="275" r:id="rId17"/>
    <p:sldId id="282" r:id="rId18"/>
    <p:sldId id="28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6360"/>
    <a:srgbClr val="E9A060"/>
    <a:srgbClr val="FDF4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74" autoAdjust="0"/>
    <p:restoredTop sz="94660"/>
  </p:normalViewPr>
  <p:slideViewPr>
    <p:cSldViewPr snapToGrid="0">
      <p:cViewPr varScale="1">
        <p:scale>
          <a:sx n="62" d="100"/>
          <a:sy n="62" d="100"/>
        </p:scale>
        <p:origin x="90" y="12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978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05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946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215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3758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04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858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747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986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333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Click icon to add picture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899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343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slade12307@gmail.com" TargetMode="External"/><Relationship Id="rId2" Type="http://schemas.openxmlformats.org/officeDocument/2006/relationships/hyperlink" Target="https://github.com/duribeon/Hand-Sanitize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963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393998" y="1346624"/>
            <a:ext cx="7404002" cy="4164751"/>
          </a:xfrm>
          <a:prstGeom prst="rect">
            <a:avLst/>
          </a:prstGeom>
          <a:solidFill>
            <a:srgbClr val="FDF4EF"/>
          </a:solidFill>
          <a:ln>
            <a:noFill/>
          </a:ln>
          <a:effectLst>
            <a:outerShdw blurRad="3683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en-US" altLang="ko-KR" sz="4200" b="1" kern="0" dirty="0">
              <a:solidFill>
                <a:srgbClr val="896360"/>
              </a:solidFill>
              <a:cs typeface="Al Bayan Plain" pitchFamily="2" charset="-78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4200" b="1" kern="0" dirty="0">
                <a:solidFill>
                  <a:srgbClr val="896360"/>
                </a:solidFill>
                <a:cs typeface="Al Bayan Plain" pitchFamily="2" charset="-78"/>
              </a:rPr>
              <a:t>손 소독제 관리 시스템</a:t>
            </a:r>
            <a:endParaRPr lang="en-US" altLang="ko-KR" sz="4200" b="1" kern="0" dirty="0">
              <a:solidFill>
                <a:srgbClr val="896360"/>
              </a:solidFill>
              <a:cs typeface="Al Bayan Plain" pitchFamily="2" charset="-78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2000" b="1" i="1" kern="0" dirty="0">
                <a:solidFill>
                  <a:srgbClr val="896360"/>
                </a:solidFill>
              </a:rPr>
              <a:t>TEAM </a:t>
            </a:r>
            <a:r>
              <a:rPr lang="ko-KR" altLang="en-US" sz="2000" b="1" i="1" kern="0" dirty="0">
                <a:solidFill>
                  <a:srgbClr val="896360"/>
                </a:solidFill>
              </a:rPr>
              <a:t>두리번두리번</a:t>
            </a:r>
            <a:endParaRPr lang="ko-KR" altLang="en-US" sz="2000" b="1" i="1" dirty="0">
              <a:solidFill>
                <a:srgbClr val="896360"/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4200" b="1" kern="0" dirty="0">
                <a:solidFill>
                  <a:srgbClr val="896360"/>
                </a:solidFill>
                <a:cs typeface="Al Bayan Plain" pitchFamily="2" charset="-7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60730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" name="Google Shape;108;p22">
            <a:extLst>
              <a:ext uri="{FF2B5EF4-FFF2-40B4-BE49-F238E27FC236}">
                <a16:creationId xmlns:a16="http://schemas.microsoft.com/office/drawing/2014/main" id="{0E828112-652B-744A-8A4F-EC839EDBD4C4}"/>
              </a:ext>
            </a:extLst>
          </p:cNvPr>
          <p:cNvSpPr txBox="1"/>
          <p:nvPr/>
        </p:nvSpPr>
        <p:spPr>
          <a:xfrm>
            <a:off x="4958660" y="973134"/>
            <a:ext cx="6667503" cy="390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b="1" dirty="0">
                <a:solidFill>
                  <a:schemeClr val="bg2">
                    <a:lumMod val="25000"/>
                  </a:schemeClr>
                </a:solidFill>
              </a:rPr>
              <a:t>Actor</a:t>
            </a: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: 손소독제 사용자, 손소독제, Mobius Server, 무게 센서, 앱, 관리자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손소독제의 초기 설정과 설치가 이뤄졌고, 어느정도 사용자들이 손소독제를 사용함으로써 손소독제의 용량이 10%미만인 상황임을 가정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사용자가 손소독제를 사용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Mobius Server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에 손소독제의 실시간 무게 업데이트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손소독제의 용량이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10%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미만인 상황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손소독제의 관리자에게 알림 서비스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관리자가 손소독제를 채움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사용자가 손소독제 서비스 이용에 불편함을 겪지 않고 계속해서 손소독제 사용 가능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3D79B6-D8C6-AE4B-A557-F4E7E3AEDD28}"/>
              </a:ext>
            </a:extLst>
          </p:cNvPr>
          <p:cNvSpPr txBox="1"/>
          <p:nvPr/>
        </p:nvSpPr>
        <p:spPr>
          <a:xfrm>
            <a:off x="5321047" y="557636"/>
            <a:ext cx="68709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" sz="2400" b="1" dirty="0">
                <a:solidFill>
                  <a:srgbClr val="896360"/>
                </a:solidFill>
              </a:rPr>
              <a:t>[Flow1_Sub-flow 2] </a:t>
            </a:r>
            <a:r>
              <a:rPr lang="ko-KR" altLang="en-US" sz="2400" b="1" dirty="0">
                <a:solidFill>
                  <a:srgbClr val="896360"/>
                </a:solidFill>
              </a:rPr>
              <a:t>관리자의 </a:t>
            </a:r>
            <a:r>
              <a:rPr lang="ko-KR" altLang="en-US" sz="2400" b="1" dirty="0" err="1">
                <a:solidFill>
                  <a:srgbClr val="896360"/>
                </a:solidFill>
              </a:rPr>
              <a:t>손소독제</a:t>
            </a:r>
            <a:r>
              <a:rPr lang="ko-KR" altLang="en-US" sz="2400" b="1" dirty="0">
                <a:solidFill>
                  <a:srgbClr val="896360"/>
                </a:solidFill>
              </a:rPr>
              <a:t> 교체</a:t>
            </a:r>
          </a:p>
          <a:p>
            <a:endParaRPr lang="en-KR" sz="2400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B62014EB-561C-4CB7-8100-58AA17FAE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08" y="973135"/>
            <a:ext cx="4739679" cy="491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195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" name="Google Shape;114;p23">
            <a:extLst>
              <a:ext uri="{FF2B5EF4-FFF2-40B4-BE49-F238E27FC236}">
                <a16:creationId xmlns:a16="http://schemas.microsoft.com/office/drawing/2014/main" id="{BF851684-5818-0E4D-9B96-59BD450C9897}"/>
              </a:ext>
            </a:extLst>
          </p:cNvPr>
          <p:cNvSpPr txBox="1"/>
          <p:nvPr/>
        </p:nvSpPr>
        <p:spPr>
          <a:xfrm>
            <a:off x="5294906" y="785612"/>
            <a:ext cx="6305781" cy="56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endParaRPr sz="2000" b="1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Actor: 손소독제 사용자, 손소독제, Mobius Server, 무게 센서, 앱, 관리자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손소독제의 초기 설정과 설치가 이뤄졌고, 어느정도 사용자들이 손소독제를 사용함으로써 데이터가 충분히 쌓였음을 가정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혼잡도를 기반으로 적절한 용량의 손소독제 배치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Sub-flow 1 혼잡도가 높은 장소엔 대용량 손소독제 배치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Sub-flow 2 혼잡도나 낮은 장소엔 저용량 손소독제 배치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         </a:t>
            </a: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↓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실제 혼잡도와 예상 혼잡도가 다를 경우 손소독제의 용량 교체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 교체 시, 인력낭비를 줄일 수 있다.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BE7215-1C5D-8348-B12C-982122C41C3C}"/>
              </a:ext>
            </a:extLst>
          </p:cNvPr>
          <p:cNvSpPr txBox="1"/>
          <p:nvPr/>
        </p:nvSpPr>
        <p:spPr>
          <a:xfrm>
            <a:off x="5971085" y="609601"/>
            <a:ext cx="5797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" sz="2400" b="1" dirty="0">
                <a:solidFill>
                  <a:srgbClr val="896360"/>
                </a:solidFill>
              </a:rPr>
              <a:t>[Flow2] </a:t>
            </a:r>
            <a:r>
              <a:rPr lang="ko" altLang="en-US" sz="2400" b="1" dirty="0">
                <a:solidFill>
                  <a:srgbClr val="896360"/>
                </a:solidFill>
              </a:rPr>
              <a:t>혼잡도를 기반으로 용량 변경</a:t>
            </a:r>
            <a:endParaRPr lang="en-US" altLang="ko" sz="2400" b="1" dirty="0">
              <a:solidFill>
                <a:srgbClr val="896360"/>
              </a:solidFill>
            </a:endParaRPr>
          </a:p>
          <a:p>
            <a:endParaRPr lang="en-KR" sz="2400" dirty="0"/>
          </a:p>
        </p:txBody>
      </p:sp>
      <p:pic>
        <p:nvPicPr>
          <p:cNvPr id="77" name="그림 76" descr="건물, 주차장, 화면, 측정기이(가) 표시된 사진&#10;&#10;자동 생성된 설명">
            <a:extLst>
              <a:ext uri="{FF2B5EF4-FFF2-40B4-BE49-F238E27FC236}">
                <a16:creationId xmlns:a16="http://schemas.microsoft.com/office/drawing/2014/main" id="{095BC80F-8699-426B-899D-C7186EAAC2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11" y="793220"/>
            <a:ext cx="5124218" cy="527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2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5">
            <a:extLst>
              <a:ext uri="{FF2B5EF4-FFF2-40B4-BE49-F238E27FC236}">
                <a16:creationId xmlns:a16="http://schemas.microsoft.com/office/drawing/2014/main" id="{82FE05BD-2C31-8F45-B25E-129C6C4EBDC2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  <p:pic>
        <p:nvPicPr>
          <p:cNvPr id="4" name="Google Shape;121;p24">
            <a:extLst>
              <a:ext uri="{FF2B5EF4-FFF2-40B4-BE49-F238E27FC236}">
                <a16:creationId xmlns:a16="http://schemas.microsoft.com/office/drawing/2014/main" id="{DF0EE168-5733-974E-9AA3-A98AD99BF9D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6086" y="1152144"/>
            <a:ext cx="8959827" cy="50840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8865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Google Shape;127;p25">
            <a:extLst>
              <a:ext uri="{FF2B5EF4-FFF2-40B4-BE49-F238E27FC236}">
                <a16:creationId xmlns:a16="http://schemas.microsoft.com/office/drawing/2014/main" id="{68EDE976-5C91-F243-8F69-D1153ED34720}"/>
              </a:ext>
            </a:extLst>
          </p:cNvPr>
          <p:cNvSpPr txBox="1">
            <a:spLocks/>
          </p:cNvSpPr>
          <p:nvPr/>
        </p:nvSpPr>
        <p:spPr>
          <a:xfrm>
            <a:off x="38714" y="901038"/>
            <a:ext cx="11526922" cy="41781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en-US" altLang="ko-KR" sz="2400" b="1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" b="1" dirty="0"/>
          </a:p>
          <a:p>
            <a:pPr marL="152400" indent="0">
              <a:spcBef>
                <a:spcPts val="1600"/>
              </a:spcBef>
              <a:buSzPts val="1200"/>
              <a:buNone/>
            </a:pPr>
            <a:r>
              <a:rPr lang="en-US" altLang="ko-KR" sz="2000" b="1" dirty="0">
                <a:solidFill>
                  <a:srgbClr val="896360"/>
                </a:solidFill>
              </a:rPr>
              <a:t>     	</a:t>
            </a:r>
            <a:r>
              <a:rPr lang="ko-KR" altLang="en-US" sz="2000" b="1" dirty="0" err="1">
                <a:solidFill>
                  <a:srgbClr val="896360"/>
                </a:solidFill>
              </a:rPr>
              <a:t>아두이노</a:t>
            </a:r>
            <a:r>
              <a:rPr lang="en-US" altLang="ko-KR" sz="2000" b="1" dirty="0">
                <a:solidFill>
                  <a:srgbClr val="896360"/>
                </a:solidFill>
              </a:rPr>
              <a:t>, </a:t>
            </a:r>
            <a:r>
              <a:rPr lang="ko-KR" altLang="en-US" sz="2000" b="1" dirty="0" err="1">
                <a:solidFill>
                  <a:srgbClr val="896360"/>
                </a:solidFill>
              </a:rPr>
              <a:t>로드셀</a:t>
            </a:r>
            <a:r>
              <a:rPr lang="ko-KR" altLang="en-US" sz="2000" b="1" dirty="0">
                <a:solidFill>
                  <a:srgbClr val="896360"/>
                </a:solidFill>
              </a:rPr>
              <a:t> 센서</a:t>
            </a:r>
            <a:r>
              <a:rPr lang="en-US" altLang="ko-KR" sz="2000" b="1" dirty="0">
                <a:solidFill>
                  <a:srgbClr val="896360"/>
                </a:solidFill>
              </a:rPr>
              <a:t>, </a:t>
            </a:r>
            <a:r>
              <a:rPr lang="en-US" altLang="ko" sz="2000" b="1" dirty="0">
                <a:solidFill>
                  <a:srgbClr val="896360"/>
                </a:solidFill>
              </a:rPr>
              <a:t>hx711 </a:t>
            </a:r>
          </a:p>
          <a:p>
            <a:pPr marL="152400" indent="0">
              <a:spcBef>
                <a:spcPts val="1600"/>
              </a:spcBef>
              <a:buSzPts val="1200"/>
              <a:buNone/>
            </a:pPr>
            <a:endParaRPr lang="en-US" sz="2000" b="1" dirty="0"/>
          </a:p>
          <a:p>
            <a:pPr marL="914400" lvl="1" indent="-292100">
              <a:lnSpc>
                <a:spcPct val="120000"/>
              </a:lnSpc>
              <a:spcBef>
                <a:spcPts val="0"/>
              </a:spcBef>
              <a:buSzPts val="1000"/>
              <a:buFont typeface="Arial" panose="020B0604020202020204" pitchFamily="34" charset="0"/>
              <a:buChar char="○"/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[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아두이노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hx711 -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로드셀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]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구조로 연결하여 로드셀로부터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손소독제의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무게와 측정시간을 받아옵니다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생성된 데이터를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&amp;</a:t>
            </a: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cube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를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이용하여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모비우스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서버로 전송하여 줍니다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센서의 이름은 해당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소독제가 위치한 장소를 기반으로 설정합니다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292100">
              <a:lnSpc>
                <a:spcPct val="120000"/>
              </a:lnSpc>
              <a:spcBef>
                <a:spcPts val="1600"/>
              </a:spcBef>
              <a:buSzPts val="1000"/>
              <a:buFont typeface="Arial" panose="020B0604020202020204" pitchFamily="34" charset="0"/>
              <a:buChar char="○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사용자는 어플리케이션을 통해 데이터를 조회해 볼 수 있습니다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이때 </a:t>
            </a: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RESTful API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를 통해 조회하거나 제어하고자 하는 리소스를 요청하는 방식으로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어플리케이션과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모비우스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서버 간 연동이 이루어집니다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ko-KR" alt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54DFA6-501E-DC46-95E3-F95904444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754" y="571853"/>
            <a:ext cx="6276881" cy="3650839"/>
          </a:xfrm>
          <a:prstGeom prst="rect">
            <a:avLst/>
          </a:prstGeom>
        </p:spPr>
      </p:pic>
      <p:sp>
        <p:nvSpPr>
          <p:cNvPr id="8" name="직사각형 5">
            <a:extLst>
              <a:ext uri="{FF2B5EF4-FFF2-40B4-BE49-F238E27FC236}">
                <a16:creationId xmlns:a16="http://schemas.microsoft.com/office/drawing/2014/main" id="{D78627FB-940F-4B46-B6A0-EFBF7DA6EE54}"/>
              </a:ext>
            </a:extLst>
          </p:cNvPr>
          <p:cNvSpPr/>
          <p:nvPr/>
        </p:nvSpPr>
        <p:spPr>
          <a:xfrm>
            <a:off x="-54864" y="408760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356676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Google Shape;127;p25">
            <a:extLst>
              <a:ext uri="{FF2B5EF4-FFF2-40B4-BE49-F238E27FC236}">
                <a16:creationId xmlns:a16="http://schemas.microsoft.com/office/drawing/2014/main" id="{68EDE976-5C91-F243-8F69-D1153ED34720}"/>
              </a:ext>
            </a:extLst>
          </p:cNvPr>
          <p:cNvSpPr txBox="1">
            <a:spLocks/>
          </p:cNvSpPr>
          <p:nvPr/>
        </p:nvSpPr>
        <p:spPr>
          <a:xfrm>
            <a:off x="-54864" y="1024791"/>
            <a:ext cx="11565636" cy="326862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b="1" dirty="0"/>
          </a:p>
          <a:p>
            <a:pPr marL="152400" indent="0">
              <a:spcBef>
                <a:spcPts val="1600"/>
              </a:spcBef>
              <a:buSzPts val="1200"/>
              <a:buNone/>
            </a:pPr>
            <a:r>
              <a:rPr lang="en-US" altLang="ko-KR" sz="2000" b="1" dirty="0">
                <a:solidFill>
                  <a:srgbClr val="896360"/>
                </a:solidFill>
              </a:rPr>
              <a:t>     	oneM2M System</a:t>
            </a:r>
            <a:endParaRPr lang="en-US" sz="2000" b="1" dirty="0"/>
          </a:p>
          <a:p>
            <a:pPr marL="914400" lvl="1" indent="-292100">
              <a:spcBef>
                <a:spcPts val="1600"/>
              </a:spcBef>
              <a:buSzPts val="1000"/>
              <a:buFont typeface="Arial" panose="020B0604020202020204" pitchFamily="34" charset="0"/>
              <a:buChar char="○"/>
            </a:pPr>
            <a:r>
              <a:rPr lang="en-US" altLang="ko-KR" sz="1800" dirty="0">
                <a:solidFill>
                  <a:schemeClr val="bg2">
                    <a:lumMod val="25000"/>
                  </a:schemeClr>
                </a:solidFill>
              </a:rPr>
              <a:t>Mobius Server</a:t>
            </a:r>
          </a:p>
          <a:p>
            <a:pPr marL="914400" lvl="1" indent="-292100">
              <a:lnSpc>
                <a:spcPct val="120000"/>
              </a:lnSpc>
              <a:spcBef>
                <a:spcPts val="0"/>
              </a:spcBef>
              <a:buSzPts val="1000"/>
              <a:buChar char="○"/>
            </a:pPr>
            <a:endParaRPr lang="en-US" sz="1800" dirty="0"/>
          </a:p>
          <a:p>
            <a:pPr marL="1371600" lvl="2" indent="-292100">
              <a:lnSpc>
                <a:spcPct val="120000"/>
              </a:lnSpc>
              <a:spcBef>
                <a:spcPts val="0"/>
              </a:spcBef>
              <a:buSzPts val="1000"/>
              <a:buChar char="■"/>
            </a:pPr>
            <a:r>
              <a:rPr lang="en-US" altLang="ko" sz="1600" dirty="0"/>
              <a:t>DB : </a:t>
            </a:r>
            <a:r>
              <a:rPr lang="ko-KR" altLang="en-US" sz="1600" dirty="0" err="1"/>
              <a:t>아두이노를</a:t>
            </a:r>
            <a:r>
              <a:rPr lang="ko-KR" altLang="en-US" sz="1600" dirty="0"/>
              <a:t> 통해 받아온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소독제의 무게를 </a:t>
            </a:r>
            <a:r>
              <a:rPr lang="en-US" altLang="ko" sz="1600" dirty="0"/>
              <a:t>mobius server</a:t>
            </a:r>
            <a:r>
              <a:rPr lang="ko-KR" altLang="en-US" sz="1600" dirty="0"/>
              <a:t>에 있는 </a:t>
            </a:r>
            <a:r>
              <a:rPr lang="en-US" altLang="ko" sz="1600" dirty="0"/>
              <a:t>DB</a:t>
            </a:r>
            <a:r>
              <a:rPr lang="ko-KR" altLang="en-US" sz="1600" dirty="0"/>
              <a:t>에 저장합니다</a:t>
            </a:r>
            <a:r>
              <a:rPr lang="en-US" altLang="ko-KR" sz="1600" dirty="0"/>
              <a:t>. </a:t>
            </a:r>
            <a:br>
              <a:rPr lang="en-US" altLang="ko-KR" sz="1600" dirty="0"/>
            </a:br>
            <a:r>
              <a:rPr lang="ko-KR" altLang="en-US" sz="1600" dirty="0"/>
              <a:t>만약 관리자가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소독제를 교체 하였을 시에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소독제의 무게 값을 초기화 합니다</a:t>
            </a:r>
            <a:r>
              <a:rPr lang="en-US" altLang="ko-KR" sz="1600" dirty="0"/>
              <a:t>. </a:t>
            </a:r>
          </a:p>
          <a:p>
            <a:pPr marL="1079500" lvl="2" indent="0">
              <a:lnSpc>
                <a:spcPct val="120000"/>
              </a:lnSpc>
              <a:spcBef>
                <a:spcPts val="0"/>
              </a:spcBef>
              <a:buSzPts val="1000"/>
              <a:buNone/>
            </a:pPr>
            <a:endParaRPr lang="ko-KR" altLang="en-US" sz="1600" dirty="0"/>
          </a:p>
          <a:p>
            <a:pPr marL="1371600" lvl="2" indent="-292100">
              <a:lnSpc>
                <a:spcPct val="120000"/>
              </a:lnSpc>
              <a:spcBef>
                <a:spcPts val="0"/>
              </a:spcBef>
              <a:buSzPts val="1000"/>
              <a:buChar char="■"/>
            </a:pPr>
            <a:r>
              <a:rPr lang="ko-KR" altLang="en-US" sz="1600" dirty="0"/>
              <a:t>앱으로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 데이터를 전송하는 용도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ko-KR" altLang="en-US" sz="2000" dirty="0"/>
          </a:p>
        </p:txBody>
      </p:sp>
      <p:sp>
        <p:nvSpPr>
          <p:cNvPr id="8" name="직사각형 5">
            <a:extLst>
              <a:ext uri="{FF2B5EF4-FFF2-40B4-BE49-F238E27FC236}">
                <a16:creationId xmlns:a16="http://schemas.microsoft.com/office/drawing/2014/main" id="{D78627FB-940F-4B46-B6A0-EFBF7DA6EE54}"/>
              </a:ext>
            </a:extLst>
          </p:cNvPr>
          <p:cNvSpPr/>
          <p:nvPr/>
        </p:nvSpPr>
        <p:spPr>
          <a:xfrm>
            <a:off x="-54864" y="408760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B26A88-CA94-744D-ACB3-AACA6D752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2976" y="575435"/>
            <a:ext cx="6042660" cy="370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355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Google Shape;127;p25">
            <a:extLst>
              <a:ext uri="{FF2B5EF4-FFF2-40B4-BE49-F238E27FC236}">
                <a16:creationId xmlns:a16="http://schemas.microsoft.com/office/drawing/2014/main" id="{68EDE976-5C91-F243-8F69-D1153ED34720}"/>
              </a:ext>
            </a:extLst>
          </p:cNvPr>
          <p:cNvSpPr txBox="1">
            <a:spLocks/>
          </p:cNvSpPr>
          <p:nvPr/>
        </p:nvSpPr>
        <p:spPr>
          <a:xfrm>
            <a:off x="-54864" y="408760"/>
            <a:ext cx="11565636" cy="3268626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b="1" dirty="0"/>
          </a:p>
          <a:p>
            <a:pPr marL="152400" indent="0">
              <a:spcBef>
                <a:spcPts val="1600"/>
              </a:spcBef>
              <a:buSzPts val="1200"/>
              <a:buNone/>
            </a:pPr>
            <a:r>
              <a:rPr lang="en-US" altLang="ko-KR" sz="2000" b="1" dirty="0">
                <a:solidFill>
                  <a:srgbClr val="896360"/>
                </a:solidFill>
              </a:rPr>
              <a:t>     	Service Platform</a:t>
            </a:r>
          </a:p>
          <a:p>
            <a:pPr marL="152400" indent="0">
              <a:spcBef>
                <a:spcPts val="1600"/>
              </a:spcBef>
              <a:buSzPts val="1200"/>
              <a:buNone/>
            </a:pPr>
            <a:endParaRPr lang="en-US" sz="2000" b="1" dirty="0"/>
          </a:p>
          <a:p>
            <a:pPr marL="914400" lvl="1" indent="-311150">
              <a:lnSpc>
                <a:spcPct val="120000"/>
              </a:lnSpc>
              <a:spcBef>
                <a:spcPts val="0"/>
              </a:spcBef>
              <a:buSzPts val="1300"/>
              <a:buChar char="○"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Mobius Server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에서 가져온 데이터를 가공하여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관리자에게 각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소독제의 현황을 알려줍니다</a:t>
            </a:r>
          </a:p>
          <a:p>
            <a:pPr marL="914400" lvl="1" indent="-311150">
              <a:lnSpc>
                <a:spcPct val="120000"/>
              </a:lnSpc>
              <a:spcBef>
                <a:spcPts val="0"/>
              </a:spcBef>
              <a:buSzPts val="1300"/>
              <a:buChar char="○"/>
            </a:pPr>
            <a:r>
              <a:rPr lang="en-US" altLang="ko" sz="1600" b="1" dirty="0">
                <a:solidFill>
                  <a:schemeClr val="bg2">
                    <a:lumMod val="25000"/>
                  </a:schemeClr>
                </a:solidFill>
              </a:rPr>
              <a:t>App </a:t>
            </a:r>
            <a:endParaRPr lang="en-US" sz="1600" b="1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1150">
              <a:lnSpc>
                <a:spcPct val="120000"/>
              </a:lnSpc>
              <a:spcBef>
                <a:spcPts val="0"/>
              </a:spcBef>
              <a:buSzPts val="1300"/>
              <a:buChar char="■"/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GCP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서버에 있는 웹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페이지를 웹뷰형식으로  안드로이드 앱으로 불러오는 방식으로 서비스를 제공합니다</a:t>
            </a:r>
          </a:p>
          <a:p>
            <a:pPr marL="1371600" lvl="2" indent="-311150">
              <a:lnSpc>
                <a:spcPct val="120000"/>
              </a:lnSpc>
              <a:spcBef>
                <a:spcPts val="0"/>
              </a:spcBef>
              <a:buSzPts val="1300"/>
              <a:buChar char="■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현황 ∋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잔량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사용 속도 그래프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시각화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)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 =&gt;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각 지점마다 사용 속도를 시각화 함으로써 혼잡도를 간접적으로 확인할 수 있습니다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1150">
              <a:lnSpc>
                <a:spcPct val="120000"/>
              </a:lnSpc>
              <a:spcBef>
                <a:spcPts val="0"/>
              </a:spcBef>
              <a:buSzPts val="1300"/>
              <a:buChar char="■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잔량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&lt; 10%: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담당자에게 알림 서비스를 제공합니다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(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정각마다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) 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ko-KR" altLang="en-US" sz="1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직사각형 5">
            <a:extLst>
              <a:ext uri="{FF2B5EF4-FFF2-40B4-BE49-F238E27FC236}">
                <a16:creationId xmlns:a16="http://schemas.microsoft.com/office/drawing/2014/main" id="{D78627FB-940F-4B46-B6A0-EFBF7DA6EE54}"/>
              </a:ext>
            </a:extLst>
          </p:cNvPr>
          <p:cNvSpPr/>
          <p:nvPr/>
        </p:nvSpPr>
        <p:spPr>
          <a:xfrm>
            <a:off x="-54864" y="408760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70F9FF-7AE6-9548-ADF5-D0D4F719E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416" y="533399"/>
            <a:ext cx="6081268" cy="34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48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2335679" y="255463"/>
            <a:ext cx="7520641" cy="130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How people who use this smart service can get benefit from the service</a:t>
            </a:r>
            <a:endParaRPr lang="en-US" altLang="ko-KR" sz="800" kern="0" dirty="0">
              <a:solidFill>
                <a:srgbClr val="896360"/>
              </a:solidFill>
            </a:endParaRPr>
          </a:p>
        </p:txBody>
      </p:sp>
      <p:sp>
        <p:nvSpPr>
          <p:cNvPr id="12" name="타원 7">
            <a:extLst>
              <a:ext uri="{FF2B5EF4-FFF2-40B4-BE49-F238E27FC236}">
                <a16:creationId xmlns:a16="http://schemas.microsoft.com/office/drawing/2014/main" id="{DC6742D8-9A2E-F74D-8EC2-C02765E91156}"/>
              </a:ext>
            </a:extLst>
          </p:cNvPr>
          <p:cNvSpPr/>
          <p:nvPr/>
        </p:nvSpPr>
        <p:spPr>
          <a:xfrm>
            <a:off x="1972736" y="1925539"/>
            <a:ext cx="2304233" cy="2139388"/>
          </a:xfrm>
          <a:prstGeom prst="ellipse">
            <a:avLst/>
          </a:pr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인력 낭비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prstClr val="white"/>
                </a:solidFill>
              </a:rPr>
              <a:t>&amp;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시간 낭비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최소화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3A5584-8201-6E4B-BFAE-857E0699F075}"/>
              </a:ext>
            </a:extLst>
          </p:cNvPr>
          <p:cNvSpPr txBox="1"/>
          <p:nvPr/>
        </p:nvSpPr>
        <p:spPr>
          <a:xfrm>
            <a:off x="4453781" y="2101170"/>
            <a:ext cx="64092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교체를 위한 동선 최소화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알림 기능을 통한 시간 절약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손 소독제가 다 떨어짐으로 인해 서비스가 중단되는 시간 최소화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타원 7">
            <a:extLst>
              <a:ext uri="{FF2B5EF4-FFF2-40B4-BE49-F238E27FC236}">
                <a16:creationId xmlns:a16="http://schemas.microsoft.com/office/drawing/2014/main" id="{59DA442B-7687-B543-84A4-64EF3D0A295A}"/>
              </a:ext>
            </a:extLst>
          </p:cNvPr>
          <p:cNvSpPr/>
          <p:nvPr/>
        </p:nvSpPr>
        <p:spPr>
          <a:xfrm>
            <a:off x="7738220" y="4066948"/>
            <a:ext cx="2304233" cy="2139388"/>
          </a:xfrm>
          <a:prstGeom prst="ellipse">
            <a:avLst/>
          </a:pr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효율적인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관리 가능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AC5E32-BAA0-694F-893F-10473C8475F7}"/>
              </a:ext>
            </a:extLst>
          </p:cNvPr>
          <p:cNvSpPr txBox="1"/>
          <p:nvPr/>
        </p:nvSpPr>
        <p:spPr>
          <a:xfrm>
            <a:off x="1972736" y="4608931"/>
            <a:ext cx="58089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데이터 시각화를 통해 손 소독제의 잔량을 한 눈에 파악 가능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손 소독제가 위치한 장소의 혼잡도 분석 가능</a:t>
            </a:r>
            <a:endParaRPr lang="en-K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868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2335679" y="743504"/>
            <a:ext cx="7520641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i="1" kern="0" dirty="0">
                <a:solidFill>
                  <a:srgbClr val="896360"/>
                </a:solidFill>
              </a:rPr>
              <a:t>서비스 확장 가능성</a:t>
            </a:r>
            <a:endParaRPr lang="en-US" altLang="ko-KR" sz="800" kern="0" dirty="0">
              <a:solidFill>
                <a:srgbClr val="896360"/>
              </a:solidFill>
            </a:endParaRPr>
          </a:p>
        </p:txBody>
      </p:sp>
      <p:sp>
        <p:nvSpPr>
          <p:cNvPr id="12" name="타원 7">
            <a:extLst>
              <a:ext uri="{FF2B5EF4-FFF2-40B4-BE49-F238E27FC236}">
                <a16:creationId xmlns:a16="http://schemas.microsoft.com/office/drawing/2014/main" id="{DC6742D8-9A2E-F74D-8EC2-C02765E91156}"/>
              </a:ext>
            </a:extLst>
          </p:cNvPr>
          <p:cNvSpPr/>
          <p:nvPr/>
        </p:nvSpPr>
        <p:spPr>
          <a:xfrm>
            <a:off x="1564277" y="2481097"/>
            <a:ext cx="2363370" cy="2249270"/>
          </a:xfrm>
          <a:prstGeom prst="ellipse">
            <a:avLst/>
          </a:pr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위험 장소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 err="1">
                <a:solidFill>
                  <a:prstClr val="white"/>
                </a:solidFill>
              </a:rPr>
              <a:t>레벨링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기능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3A5584-8201-6E4B-BFAE-857E0699F075}"/>
              </a:ext>
            </a:extLst>
          </p:cNvPr>
          <p:cNvSpPr txBox="1"/>
          <p:nvPr/>
        </p:nvSpPr>
        <p:spPr>
          <a:xfrm>
            <a:off x="4206458" y="2365809"/>
            <a:ext cx="6720187" cy="2479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손 소독제 사용률을 통해 도출해낸 혼잡도를 바탕으로 감염 위험성이 높은 장소들을 </a:t>
            </a:r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</a:rPr>
              <a:t>레벨링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할 수 있다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  <a:p>
            <a:pPr>
              <a:lnSpc>
                <a:spcPct val="125000"/>
              </a:lnSpc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	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혼잡도 높음 </a:t>
            </a:r>
            <a:r>
              <a:rPr lang="ko" altLang="en-US" dirty="0">
                <a:solidFill>
                  <a:schemeClr val="bg2">
                    <a:lumMod val="25000"/>
                  </a:schemeClr>
                </a:solidFill>
              </a:rPr>
              <a:t>≒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유동 인구가 많아 바이러스 전파 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		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       가능성이 높음 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-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사람들에게 마스크 착용과 위생 개념을 일깨워줄 수 있다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005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2335679" y="743504"/>
            <a:ext cx="7520641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kern="0" dirty="0">
                <a:solidFill>
                  <a:srgbClr val="896360"/>
                </a:solidFill>
              </a:rPr>
              <a:t>Git </a:t>
            </a:r>
            <a:r>
              <a:rPr lang="ko-KR" altLang="en-US" sz="3200" b="1" kern="0" dirty="0">
                <a:solidFill>
                  <a:srgbClr val="896360"/>
                </a:solidFill>
              </a:rPr>
              <a:t>정보</a:t>
            </a:r>
            <a:endParaRPr lang="en-US" altLang="ko-KR" sz="3200" b="1" kern="0" dirty="0">
              <a:solidFill>
                <a:srgbClr val="8963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6EB6B7-0D5E-4E3A-8765-ACBE0583552B}"/>
              </a:ext>
            </a:extLst>
          </p:cNvPr>
          <p:cNvSpPr txBox="1"/>
          <p:nvPr/>
        </p:nvSpPr>
        <p:spPr>
          <a:xfrm>
            <a:off x="1408578" y="1857890"/>
            <a:ext cx="949711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Git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</a:rPr>
              <a:t>url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 :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hlinkClick r:id="rId2"/>
              </a:rPr>
              <a:t>https://github.com/duribeon/Hand-Sanitizer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Git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파일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742950" lvl="1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Repository : Hand-Sanitizer</a:t>
            </a:r>
          </a:p>
          <a:p>
            <a:pPr marL="1200150" lvl="2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File : README.MD , [OSSD]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과제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1_Use Case_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두리번두리번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.pptx</a:t>
            </a:r>
          </a:p>
          <a:p>
            <a:pPr marL="1200150" lvl="2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Folder :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</a:rPr>
              <a:t>Git_HW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1657350" lvl="3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File : 17011609_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유재현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, 17011637_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최민지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팀원 정보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유재현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1200150" lvl="2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학번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: 17011609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1200150" lvl="2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Git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ID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: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hlinkClick r:id="rId3"/>
              </a:rPr>
              <a:t>slade12307@gmail.com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1200150" lvl="2" indent="-285750">
              <a:buFontTx/>
              <a:buChar char="-"/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7204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액자 4">
            <a:extLst>
              <a:ext uri="{FF2B5EF4-FFF2-40B4-BE49-F238E27FC236}">
                <a16:creationId xmlns:a16="http://schemas.microsoft.com/office/drawing/2014/main" id="{0D8390D9-139B-8F46-95F9-D480E98450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직사각형 5">
            <a:extLst>
              <a:ext uri="{FF2B5EF4-FFF2-40B4-BE49-F238E27FC236}">
                <a16:creationId xmlns:a16="http://schemas.microsoft.com/office/drawing/2014/main" id="{8D4ADDA3-D82C-9044-9DDA-EE6FA094A154}"/>
              </a:ext>
            </a:extLst>
          </p:cNvPr>
          <p:cNvSpPr/>
          <p:nvPr/>
        </p:nvSpPr>
        <p:spPr>
          <a:xfrm>
            <a:off x="3261898" y="338157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Team Members &amp; Roles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C8DCAF-3711-694C-A629-03E9EA0C85EF}"/>
              </a:ext>
            </a:extLst>
          </p:cNvPr>
          <p:cNvSpPr/>
          <p:nvPr/>
        </p:nvSpPr>
        <p:spPr>
          <a:xfrm>
            <a:off x="1589328" y="1310822"/>
            <a:ext cx="2683867" cy="2314343"/>
          </a:xfrm>
          <a:prstGeom prst="rect">
            <a:avLst/>
          </a:prstGeom>
          <a:solidFill>
            <a:srgbClr val="896360"/>
          </a:solidFill>
          <a:ln>
            <a:noFill/>
          </a:ln>
          <a:effectLst>
            <a:glow>
              <a:schemeClr val="accent1"/>
            </a:glow>
            <a:reflection endPos="0" dir="5400000" sy="-100000" algn="bl" rotWithShape="0"/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17011637</a:t>
            </a:r>
          </a:p>
          <a:p>
            <a:pPr algn="ctr"/>
            <a:r>
              <a:rPr lang="ko-KR" altLang="en-US" sz="2000" dirty="0"/>
              <a:t>최민지</a:t>
            </a:r>
            <a:r>
              <a:rPr lang="en-US" altLang="ko-KR" sz="2000" dirty="0"/>
              <a:t>(</a:t>
            </a:r>
            <a:r>
              <a:rPr lang="ko-KR" altLang="en-US" sz="2000" dirty="0"/>
              <a:t>조장</a:t>
            </a:r>
            <a:r>
              <a:rPr lang="en-US" altLang="ko-KR" sz="2000" dirty="0"/>
              <a:t>)</a:t>
            </a:r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디바이스 설계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dirty="0"/>
              <a:t>제작</a:t>
            </a:r>
            <a:r>
              <a:rPr lang="en-US" altLang="ko-KR" dirty="0"/>
              <a:t>, DB</a:t>
            </a:r>
            <a:r>
              <a:rPr lang="ko-KR" altLang="en-US" dirty="0"/>
              <a:t>설계</a:t>
            </a:r>
            <a:endParaRPr lang="en-US" altLang="ko-KR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443136-7847-834D-B514-0A90940AF257}"/>
              </a:ext>
            </a:extLst>
          </p:cNvPr>
          <p:cNvSpPr/>
          <p:nvPr/>
        </p:nvSpPr>
        <p:spPr>
          <a:xfrm>
            <a:off x="1589327" y="3869304"/>
            <a:ext cx="2683867" cy="2314343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rgbClr val="896360"/>
                </a:solidFill>
              </a:rPr>
              <a:t>17011009</a:t>
            </a:r>
          </a:p>
          <a:p>
            <a:pPr algn="ctr"/>
            <a:r>
              <a:rPr lang="ko-KR" altLang="en-US" sz="2000" dirty="0" err="1">
                <a:solidFill>
                  <a:srgbClr val="896360"/>
                </a:solidFill>
              </a:rPr>
              <a:t>구세화</a:t>
            </a:r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r>
              <a:rPr lang="ko-KR" altLang="en-US" dirty="0">
                <a:solidFill>
                  <a:srgbClr val="896360"/>
                </a:solidFill>
              </a:rPr>
              <a:t>디바이스 제작</a:t>
            </a:r>
            <a:endParaRPr lang="en-US" altLang="ko-KR" dirty="0">
              <a:solidFill>
                <a:srgbClr val="896360"/>
              </a:solidFill>
            </a:endParaRPr>
          </a:p>
          <a:p>
            <a:pPr algn="ctr"/>
            <a:r>
              <a:rPr lang="en-US" altLang="ko-KR" dirty="0">
                <a:solidFill>
                  <a:srgbClr val="896360"/>
                </a:solidFill>
              </a:rPr>
              <a:t>DB</a:t>
            </a:r>
            <a:r>
              <a:rPr lang="ko-KR" altLang="en-US" dirty="0">
                <a:solidFill>
                  <a:srgbClr val="896360"/>
                </a:solidFill>
              </a:rPr>
              <a:t> 설계</a:t>
            </a: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EC6524-1A3D-B648-A36F-F047DAFAF533}"/>
              </a:ext>
            </a:extLst>
          </p:cNvPr>
          <p:cNvSpPr/>
          <p:nvPr/>
        </p:nvSpPr>
        <p:spPr>
          <a:xfrm>
            <a:off x="4520589" y="3869304"/>
            <a:ext cx="2683867" cy="2314343"/>
          </a:xfrm>
          <a:prstGeom prst="rect">
            <a:avLst/>
          </a:pr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17011619</a:t>
            </a:r>
          </a:p>
          <a:p>
            <a:pPr algn="ctr"/>
            <a:r>
              <a:rPr lang="ko-KR" altLang="en-US" sz="2000" dirty="0" err="1"/>
              <a:t>최세윤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서비스 플랫폼 개발</a:t>
            </a:r>
            <a:endParaRPr lang="en-US" altLang="ko-KR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4BBFEA-ACF4-FD4D-A16D-C63BE2F4FCD4}"/>
              </a:ext>
            </a:extLst>
          </p:cNvPr>
          <p:cNvSpPr/>
          <p:nvPr/>
        </p:nvSpPr>
        <p:spPr>
          <a:xfrm>
            <a:off x="7459630" y="3869303"/>
            <a:ext cx="2683867" cy="2314343"/>
          </a:xfrm>
          <a:prstGeom prst="rect">
            <a:avLst/>
          </a:pr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en-US" altLang="ko-KR" sz="1400" dirty="0"/>
              <a:t>17011609</a:t>
            </a:r>
          </a:p>
          <a:p>
            <a:pPr algn="ctr"/>
            <a:r>
              <a:rPr lang="ko-KR" altLang="en-US" sz="2000" dirty="0"/>
              <a:t>유재현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디바이스 설계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dirty="0"/>
              <a:t>제작</a:t>
            </a:r>
            <a:r>
              <a:rPr lang="en-US" altLang="ko-KR" dirty="0"/>
              <a:t>, DB</a:t>
            </a:r>
            <a:r>
              <a:rPr lang="ko-KR" altLang="en-US" dirty="0"/>
              <a:t> 설계</a:t>
            </a:r>
            <a:endParaRPr lang="en-US" altLang="ko-KR" dirty="0"/>
          </a:p>
          <a:p>
            <a:pPr algn="ctr"/>
            <a:endParaRPr lang="en-US" altLang="ko-KR" sz="2000" dirty="0"/>
          </a:p>
          <a:p>
            <a:pPr algn="ctr"/>
            <a:endParaRPr lang="en-US" altLang="ko-KR" sz="20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AA8316-75FE-5343-BF34-F564F09222DA}"/>
              </a:ext>
            </a:extLst>
          </p:cNvPr>
          <p:cNvSpPr/>
          <p:nvPr/>
        </p:nvSpPr>
        <p:spPr>
          <a:xfrm>
            <a:off x="4524479" y="1310822"/>
            <a:ext cx="2683867" cy="2314343"/>
          </a:xfrm>
          <a:prstGeom prst="rect">
            <a:avLst/>
          </a:prstGeom>
          <a:solidFill>
            <a:srgbClr val="FDF4EF"/>
          </a:solidFill>
          <a:ln w="3175"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rgbClr val="896360"/>
                </a:solidFill>
              </a:rPr>
              <a:t>17011621</a:t>
            </a:r>
          </a:p>
          <a:p>
            <a:pPr algn="ctr"/>
            <a:r>
              <a:rPr lang="ko-KR" altLang="en-US" sz="2000" dirty="0" err="1">
                <a:solidFill>
                  <a:srgbClr val="896360"/>
                </a:solidFill>
              </a:rPr>
              <a:t>윤승구</a:t>
            </a:r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r>
              <a:rPr lang="ko-KR" altLang="en-US" dirty="0">
                <a:solidFill>
                  <a:srgbClr val="896360"/>
                </a:solidFill>
              </a:rPr>
              <a:t>서비스 플랫폼 개발</a:t>
            </a: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82E0B60-E599-7045-8009-AC64079A0380}"/>
              </a:ext>
            </a:extLst>
          </p:cNvPr>
          <p:cNvSpPr/>
          <p:nvPr/>
        </p:nvSpPr>
        <p:spPr>
          <a:xfrm>
            <a:off x="7459630" y="1331686"/>
            <a:ext cx="2683867" cy="2314343"/>
          </a:xfrm>
          <a:prstGeom prst="rect">
            <a:avLst/>
          </a:pr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18011615</a:t>
            </a:r>
          </a:p>
          <a:p>
            <a:pPr algn="ctr"/>
            <a:r>
              <a:rPr lang="ko-KR" altLang="en-US" sz="2000" dirty="0"/>
              <a:t>최재천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서비스 플랫폼 개발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61830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Project Status</a:t>
            </a:r>
            <a:endParaRPr lang="en-US" altLang="ko-KR" sz="800" kern="0" dirty="0">
              <a:solidFill>
                <a:srgbClr val="896360"/>
              </a:solidFill>
            </a:endParaRPr>
          </a:p>
        </p:txBody>
      </p:sp>
      <p:pic>
        <p:nvPicPr>
          <p:cNvPr id="41" name="Google Shape;73;p16">
            <a:extLst>
              <a:ext uri="{FF2B5EF4-FFF2-40B4-BE49-F238E27FC236}">
                <a16:creationId xmlns:a16="http://schemas.microsoft.com/office/drawing/2014/main" id="{0700BCFF-5692-D447-80EB-41E05C7FFC0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0607" y="984813"/>
            <a:ext cx="10190786" cy="53764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1198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31">
            <a:extLst>
              <a:ext uri="{FF2B5EF4-FFF2-40B4-BE49-F238E27FC236}">
                <a16:creationId xmlns:a16="http://schemas.microsoft.com/office/drawing/2014/main" id="{1148D2BF-4154-8146-A55F-BF830C29B078}"/>
              </a:ext>
            </a:extLst>
          </p:cNvPr>
          <p:cNvSpPr/>
          <p:nvPr/>
        </p:nvSpPr>
        <p:spPr>
          <a:xfrm>
            <a:off x="5875231" y="707218"/>
            <a:ext cx="2994450" cy="647972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FEFFCC-AF1D-0E45-A75B-BB5998177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84" y="82405"/>
            <a:ext cx="5245235" cy="677559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DD9A60-C891-E341-9E0A-092180850E84}"/>
              </a:ext>
            </a:extLst>
          </p:cNvPr>
          <p:cNvSpPr/>
          <p:nvPr/>
        </p:nvSpPr>
        <p:spPr>
          <a:xfrm>
            <a:off x="256601" y="198384"/>
            <a:ext cx="5085718" cy="6461231"/>
          </a:xfrm>
          <a:prstGeom prst="rect">
            <a:avLst/>
          </a:prstGeom>
          <a:solidFill>
            <a:srgbClr val="896360">
              <a:alpha val="26000"/>
            </a:srgbClr>
          </a:solidFill>
          <a:ln>
            <a:noFill/>
          </a:ln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4673005" y="3962998"/>
            <a:ext cx="589155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FDF4EF"/>
                </a:solidFill>
              </a:rPr>
              <a:t>Problems to solve</a:t>
            </a: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7D3DE8E-0169-467F-9810-CAE9AE72BCFC}"/>
              </a:ext>
            </a:extLst>
          </p:cNvPr>
          <p:cNvSpPr txBox="1"/>
          <p:nvPr/>
        </p:nvSpPr>
        <p:spPr>
          <a:xfrm>
            <a:off x="6021534" y="743794"/>
            <a:ext cx="2358740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prstClr val="white"/>
                </a:solidFill>
              </a:rPr>
              <a:t>What’s a matter?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98F9416-62C7-403B-BC77-DAEE33B73CD3}"/>
              </a:ext>
            </a:extLst>
          </p:cNvPr>
          <p:cNvSpPr/>
          <p:nvPr/>
        </p:nvSpPr>
        <p:spPr>
          <a:xfrm>
            <a:off x="5730655" y="1099060"/>
            <a:ext cx="5843479" cy="5855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ko-KR" b="1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896360"/>
                </a:solidFill>
              </a:rPr>
              <a:t> </a:t>
            </a:r>
            <a:r>
              <a:rPr lang="ko-KR" altLang="en-US" dirty="0" err="1">
                <a:solidFill>
                  <a:srgbClr val="896360"/>
                </a:solidFill>
              </a:rPr>
              <a:t>메르스</a:t>
            </a:r>
            <a:r>
              <a:rPr lang="en-US" altLang="ko-KR" dirty="0">
                <a:solidFill>
                  <a:srgbClr val="896360"/>
                </a:solidFill>
              </a:rPr>
              <a:t>, </a:t>
            </a:r>
            <a:r>
              <a:rPr lang="ko-KR" altLang="en-US" dirty="0">
                <a:solidFill>
                  <a:srgbClr val="896360"/>
                </a:solidFill>
              </a:rPr>
              <a:t>코로나 등 감염성이 강한 </a:t>
            </a:r>
            <a:r>
              <a:rPr lang="ko-KR" altLang="en-US" dirty="0" err="1">
                <a:solidFill>
                  <a:srgbClr val="896360"/>
                </a:solidFill>
              </a:rPr>
              <a:t>감염병이</a:t>
            </a:r>
            <a:r>
              <a:rPr lang="ko-KR" altLang="en-US" dirty="0">
                <a:solidFill>
                  <a:srgbClr val="896360"/>
                </a:solidFill>
              </a:rPr>
              <a:t> 확산할 때 </a:t>
            </a:r>
            <a:r>
              <a:rPr lang="ko-KR" altLang="en-US" dirty="0" err="1">
                <a:solidFill>
                  <a:srgbClr val="896360"/>
                </a:solidFill>
              </a:rPr>
              <a:t>감염병</a:t>
            </a:r>
            <a:r>
              <a:rPr lang="ko-KR" altLang="en-US" dirty="0">
                <a:solidFill>
                  <a:srgbClr val="896360"/>
                </a:solidFill>
              </a:rPr>
              <a:t> 확산 방지를 위해 사람 </a:t>
            </a:r>
            <a:r>
              <a:rPr lang="ko-KR" altLang="en-US" dirty="0" err="1">
                <a:solidFill>
                  <a:srgbClr val="896360"/>
                </a:solidFill>
              </a:rPr>
              <a:t>이동량이</a:t>
            </a:r>
            <a:r>
              <a:rPr lang="ko-KR" altLang="en-US" dirty="0">
                <a:solidFill>
                  <a:srgbClr val="896360"/>
                </a:solidFill>
              </a:rPr>
              <a:t> 많은 공공장소 등지에 알코올 </a:t>
            </a:r>
            <a:r>
              <a:rPr lang="ko-KR" altLang="en-US" dirty="0" err="1">
                <a:solidFill>
                  <a:srgbClr val="896360"/>
                </a:solidFill>
              </a:rPr>
              <a:t>손소독제가</a:t>
            </a:r>
            <a:r>
              <a:rPr lang="ko-KR" altLang="en-US" dirty="0">
                <a:solidFill>
                  <a:srgbClr val="896360"/>
                </a:solidFill>
              </a:rPr>
              <a:t> 비치된다</a:t>
            </a:r>
            <a:r>
              <a:rPr lang="en-US" altLang="ko-KR" dirty="0">
                <a:solidFill>
                  <a:srgbClr val="896360"/>
                </a:solidFill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896360"/>
                </a:solidFill>
              </a:rPr>
              <a:t> </a:t>
            </a:r>
            <a:r>
              <a:rPr lang="ko-KR" altLang="en-US" dirty="0" err="1">
                <a:solidFill>
                  <a:srgbClr val="896360"/>
                </a:solidFill>
              </a:rPr>
              <a:t>손소독제는</a:t>
            </a:r>
            <a:r>
              <a:rPr lang="ko-KR" altLang="en-US" dirty="0">
                <a:solidFill>
                  <a:srgbClr val="896360"/>
                </a:solidFill>
              </a:rPr>
              <a:t> 소모품이라는 특성 상</a:t>
            </a:r>
            <a:r>
              <a:rPr lang="en-US" altLang="ko-KR" dirty="0">
                <a:solidFill>
                  <a:srgbClr val="896360"/>
                </a:solidFill>
              </a:rPr>
              <a:t>, </a:t>
            </a:r>
            <a:r>
              <a:rPr lang="ko-KR" altLang="en-US" dirty="0">
                <a:solidFill>
                  <a:srgbClr val="896360"/>
                </a:solidFill>
              </a:rPr>
              <a:t>모두 소모 될 시 담당자가 </a:t>
            </a:r>
            <a:r>
              <a:rPr lang="ko-KR" altLang="en-US" dirty="0" err="1">
                <a:solidFill>
                  <a:srgbClr val="896360"/>
                </a:solidFill>
              </a:rPr>
              <a:t>손소독제가</a:t>
            </a:r>
            <a:r>
              <a:rPr lang="ko-KR" altLang="en-US" dirty="0">
                <a:solidFill>
                  <a:srgbClr val="896360"/>
                </a:solidFill>
              </a:rPr>
              <a:t> 있는 위치로 직접 이동을 하여 교체를 해주어야 한다</a:t>
            </a:r>
            <a:r>
              <a:rPr lang="en-US" altLang="ko-KR" dirty="0">
                <a:solidFill>
                  <a:srgbClr val="896360"/>
                </a:solidFill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896360"/>
                </a:solidFill>
              </a:rPr>
              <a:t> 하지만 관리자는 직접 손소독제가 위치한 곳으로 가서 확인하기 전에는 손소독제가 다 고갈되었는지 아니면 아직 내용물이 남아있는지 확인할 방법이 없다</a:t>
            </a:r>
            <a:r>
              <a:rPr lang="en-US" altLang="ko-KR" dirty="0">
                <a:solidFill>
                  <a:srgbClr val="896360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896360"/>
                </a:solidFill>
              </a:rPr>
              <a:t>E</a:t>
            </a:r>
            <a:endParaRPr lang="ko-KR" altLang="en-US" dirty="0">
              <a:solidFill>
                <a:srgbClr val="89636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735B76-3225-CF45-A431-74709D860488}"/>
              </a:ext>
            </a:extLst>
          </p:cNvPr>
          <p:cNvSpPr txBox="1"/>
          <p:nvPr/>
        </p:nvSpPr>
        <p:spPr>
          <a:xfrm>
            <a:off x="644937" y="2412207"/>
            <a:ext cx="37787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i="1" kern="0" dirty="0">
                <a:solidFill>
                  <a:schemeClr val="bg1"/>
                </a:solidFill>
              </a:rPr>
              <a:t>Problems</a:t>
            </a:r>
            <a:r>
              <a:rPr lang="ko-KR" altLang="en-US" sz="4000" b="1" i="1" kern="0" dirty="0">
                <a:solidFill>
                  <a:schemeClr val="bg1"/>
                </a:solidFill>
              </a:rPr>
              <a:t> </a:t>
            </a:r>
            <a:endParaRPr lang="en-US" altLang="ko-KR" sz="4000" b="1" i="1" kern="0" dirty="0">
              <a:solidFill>
                <a:schemeClr val="bg1"/>
              </a:solidFill>
            </a:endParaRPr>
          </a:p>
          <a:p>
            <a:pPr algn="ctr"/>
            <a:r>
              <a:rPr lang="en-US" altLang="ko-KR" sz="4000" b="1" i="1" kern="0" dirty="0">
                <a:solidFill>
                  <a:schemeClr val="bg1"/>
                </a:solidFill>
              </a:rPr>
              <a:t>to </a:t>
            </a:r>
          </a:p>
          <a:p>
            <a:pPr algn="ctr"/>
            <a:r>
              <a:rPr lang="en-US" altLang="ko-KR" sz="4000" b="1" i="1" kern="0" dirty="0">
                <a:solidFill>
                  <a:schemeClr val="bg1"/>
                </a:solidFill>
              </a:rPr>
              <a:t>solve</a:t>
            </a:r>
          </a:p>
          <a:p>
            <a:pPr algn="ctr"/>
            <a:endParaRPr lang="en-KR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218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33">
            <a:extLst>
              <a:ext uri="{FF2B5EF4-FFF2-40B4-BE49-F238E27FC236}">
                <a16:creationId xmlns:a16="http://schemas.microsoft.com/office/drawing/2014/main" id="{446BC3F5-77D0-5240-9820-BBDBA2B4A5ED}"/>
              </a:ext>
            </a:extLst>
          </p:cNvPr>
          <p:cNvSpPr/>
          <p:nvPr/>
        </p:nvSpPr>
        <p:spPr>
          <a:xfrm>
            <a:off x="6622864" y="805741"/>
            <a:ext cx="3984176" cy="975516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98F9416-62C7-403B-BC77-DAEE33B73CD3}"/>
              </a:ext>
            </a:extLst>
          </p:cNvPr>
          <p:cNvSpPr/>
          <p:nvPr/>
        </p:nvSpPr>
        <p:spPr>
          <a:xfrm>
            <a:off x="671101" y="1466992"/>
            <a:ext cx="4941602" cy="4368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관리자가 손 소독제 잔량 파악을 위해 직접 이동을 해야한다면 불필요한 시간과 인력의 낭비가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발생한다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이를 해결하기 위해 </a:t>
            </a:r>
            <a:r>
              <a:rPr lang="en-US" altLang="ko" sz="1600" dirty="0">
                <a:solidFill>
                  <a:srgbClr val="896360"/>
                </a:solidFill>
              </a:rPr>
              <a:t>IoT </a:t>
            </a:r>
            <a:r>
              <a:rPr lang="ko-KR" altLang="en-US" sz="1600" dirty="0">
                <a:solidFill>
                  <a:srgbClr val="896360"/>
                </a:solidFill>
              </a:rPr>
              <a:t>기술을 사용하여 손 소독제의 잔량을 원격으로 체크해주고 소모되는 속도를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파악하여 적절한 양 조절을 할 수 있게 사용 정보를 제공하는 프로세스를 고안 할 수 있다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이용하는 사람의 수나 위치 특성을 고려하면 건물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r>
              <a:rPr lang="ko-KR" altLang="en-US" sz="1600" dirty="0">
                <a:solidFill>
                  <a:srgbClr val="896360"/>
                </a:solidFill>
              </a:rPr>
              <a:t>층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r>
              <a:rPr lang="ko-KR" altLang="en-US" sz="1600" dirty="0">
                <a:solidFill>
                  <a:srgbClr val="896360"/>
                </a:solidFill>
              </a:rPr>
              <a:t>공간마다 사용량이 상이할 수 있기 때문에 </a:t>
            </a:r>
            <a:r>
              <a:rPr lang="en-US" altLang="ko" sz="1600" dirty="0">
                <a:solidFill>
                  <a:srgbClr val="896360"/>
                </a:solidFill>
              </a:rPr>
              <a:t>IoT </a:t>
            </a:r>
            <a:r>
              <a:rPr lang="ko-KR" altLang="en-US" sz="1600" dirty="0">
                <a:solidFill>
                  <a:srgbClr val="896360"/>
                </a:solidFill>
              </a:rPr>
              <a:t>디바이스가 제공하는 정보를 활용하여 효율적인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관리가 가능해진다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</p:txBody>
      </p:sp>
      <p:cxnSp>
        <p:nvCxnSpPr>
          <p:cNvPr id="23" name="직선 연결선 39">
            <a:extLst>
              <a:ext uri="{FF2B5EF4-FFF2-40B4-BE49-F238E27FC236}">
                <a16:creationId xmlns:a16="http://schemas.microsoft.com/office/drawing/2014/main" id="{5B4A0A89-5580-CB49-AC0D-EFD333A47898}"/>
              </a:ext>
            </a:extLst>
          </p:cNvPr>
          <p:cNvCxnSpPr>
            <a:cxnSpLocks/>
          </p:cNvCxnSpPr>
          <p:nvPr/>
        </p:nvCxnSpPr>
        <p:spPr>
          <a:xfrm>
            <a:off x="6035548" y="824029"/>
            <a:ext cx="0" cy="5329429"/>
          </a:xfrm>
          <a:prstGeom prst="line">
            <a:avLst/>
          </a:prstGeom>
          <a:ln w="22225">
            <a:solidFill>
              <a:srgbClr val="8963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32">
            <a:extLst>
              <a:ext uri="{FF2B5EF4-FFF2-40B4-BE49-F238E27FC236}">
                <a16:creationId xmlns:a16="http://schemas.microsoft.com/office/drawing/2014/main" id="{C1DE552A-DE24-D642-B960-37FD61A05B14}"/>
              </a:ext>
            </a:extLst>
          </p:cNvPr>
          <p:cNvSpPr/>
          <p:nvPr/>
        </p:nvSpPr>
        <p:spPr>
          <a:xfrm>
            <a:off x="780830" y="1219058"/>
            <a:ext cx="3929390" cy="647972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7D7400-17B4-E84E-AB92-7F05C8D99413}"/>
              </a:ext>
            </a:extLst>
          </p:cNvPr>
          <p:cNvSpPr txBox="1"/>
          <p:nvPr/>
        </p:nvSpPr>
        <p:spPr>
          <a:xfrm>
            <a:off x="689413" y="1219745"/>
            <a:ext cx="3712831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prstClr val="white"/>
                </a:solidFill>
              </a:rPr>
              <a:t>Why this should be solved</a:t>
            </a:r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2A2CD2E8-EB57-A449-B18A-98F4EBFAE85C}"/>
              </a:ext>
            </a:extLst>
          </p:cNvPr>
          <p:cNvSpPr/>
          <p:nvPr/>
        </p:nvSpPr>
        <p:spPr>
          <a:xfrm>
            <a:off x="6580046" y="4724560"/>
            <a:ext cx="2411407" cy="647972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Target customer      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4E08F0-728C-9C4D-B2F2-0728719E9713}"/>
              </a:ext>
            </a:extLst>
          </p:cNvPr>
          <p:cNvSpPr txBox="1"/>
          <p:nvPr/>
        </p:nvSpPr>
        <p:spPr>
          <a:xfrm>
            <a:off x="6580046" y="759267"/>
            <a:ext cx="3712831" cy="9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prstClr val="white"/>
                </a:solidFill>
              </a:rPr>
              <a:t>Why this causes an issue to campus or our normal life</a:t>
            </a:r>
          </a:p>
        </p:txBody>
      </p:sp>
      <p:sp>
        <p:nvSpPr>
          <p:cNvPr id="39" name="직사각형 48">
            <a:extLst>
              <a:ext uri="{FF2B5EF4-FFF2-40B4-BE49-F238E27FC236}">
                <a16:creationId xmlns:a16="http://schemas.microsoft.com/office/drawing/2014/main" id="{0AD99825-4D82-6D4C-8212-4B477DB4ED78}"/>
              </a:ext>
            </a:extLst>
          </p:cNvPr>
          <p:cNvSpPr/>
          <p:nvPr/>
        </p:nvSpPr>
        <p:spPr>
          <a:xfrm>
            <a:off x="6481770" y="1336811"/>
            <a:ext cx="4941602" cy="3240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손 소독제는 소모품이고 여러 장소에 분산되어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 err="1">
                <a:solidFill>
                  <a:srgbClr val="896360"/>
                </a:solidFill>
              </a:rPr>
              <a:t>위치해있다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  <a:r>
              <a:rPr lang="ko-KR" altLang="en-US" sz="1600" dirty="0">
                <a:solidFill>
                  <a:srgbClr val="896360"/>
                </a:solidFill>
              </a:rPr>
              <a:t>따라서 지속적인 점검 및 교체를 해야 하는데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r>
              <a:rPr lang="ko-KR" altLang="en-US" sz="1600" dirty="0">
                <a:solidFill>
                  <a:srgbClr val="896360"/>
                </a:solidFill>
              </a:rPr>
              <a:t>일정 기간마다 전수검사를 하면 아직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손 소독제가 다 소모되지 않아 교체할 필요가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없는 곳에 방문하게 되기도 한다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이렇게 일일이 확인하는 데에는 오랜 시간이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소요되기 때문에 관리자의 입장에서 불편하고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노동력의 손실이 일어난다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  <a:endParaRPr lang="ko-KR" altLang="en-US" sz="1600" dirty="0">
              <a:solidFill>
                <a:srgbClr val="896360"/>
              </a:solidFill>
            </a:endParaRPr>
          </a:p>
        </p:txBody>
      </p:sp>
      <p:sp>
        <p:nvSpPr>
          <p:cNvPr id="40" name="직사각형 48">
            <a:extLst>
              <a:ext uri="{FF2B5EF4-FFF2-40B4-BE49-F238E27FC236}">
                <a16:creationId xmlns:a16="http://schemas.microsoft.com/office/drawing/2014/main" id="{DD88E839-F41A-9345-81A6-FA839D477F0D}"/>
              </a:ext>
            </a:extLst>
          </p:cNvPr>
          <p:cNvSpPr/>
          <p:nvPr/>
        </p:nvSpPr>
        <p:spPr>
          <a:xfrm>
            <a:off x="6481770" y="4886444"/>
            <a:ext cx="4941602" cy="1188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" altLang="en-US" sz="1600" dirty="0">
                <a:solidFill>
                  <a:srgbClr val="896360"/>
                </a:solidFill>
              </a:rPr>
              <a:t>공공기관</a:t>
            </a:r>
            <a:r>
              <a:rPr lang="en-US" altLang="ko" sz="1600" dirty="0">
                <a:solidFill>
                  <a:srgbClr val="896360"/>
                </a:solidFill>
              </a:rPr>
              <a:t>, </a:t>
            </a:r>
            <a:r>
              <a:rPr lang="ko" altLang="en-US" sz="1600" dirty="0">
                <a:solidFill>
                  <a:srgbClr val="896360"/>
                </a:solidFill>
              </a:rPr>
              <a:t>교육기관</a:t>
            </a:r>
            <a:r>
              <a:rPr lang="en-US" altLang="ko" sz="1600" dirty="0">
                <a:solidFill>
                  <a:srgbClr val="896360"/>
                </a:solidFill>
              </a:rPr>
              <a:t>, </a:t>
            </a:r>
            <a:r>
              <a:rPr lang="ko" altLang="en-US" sz="1600" dirty="0">
                <a:solidFill>
                  <a:srgbClr val="896360"/>
                </a:solidFill>
              </a:rPr>
              <a:t>개인 건물 등에서 지속적인 </a:t>
            </a:r>
            <a:br>
              <a:rPr lang="en-US" altLang="ko" sz="1600" dirty="0">
                <a:solidFill>
                  <a:srgbClr val="896360"/>
                </a:solidFill>
              </a:rPr>
            </a:br>
            <a:r>
              <a:rPr lang="ko" altLang="en-US" sz="1600" dirty="0">
                <a:solidFill>
                  <a:srgbClr val="896360"/>
                </a:solidFill>
              </a:rPr>
              <a:t>손소독제 관리를 하고 있는 관리자</a:t>
            </a:r>
            <a:endParaRPr lang="en-US" altLang="ko-KR" sz="1600" dirty="0">
              <a:solidFill>
                <a:srgbClr val="8963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07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E72FD21-64EA-934C-9A05-0A5742AA1F10}"/>
              </a:ext>
            </a:extLst>
          </p:cNvPr>
          <p:cNvSpPr/>
          <p:nvPr/>
        </p:nvSpPr>
        <p:spPr>
          <a:xfrm>
            <a:off x="1127760" y="1882076"/>
            <a:ext cx="4303234" cy="440592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ko-KR" altLang="en-US" dirty="0">
                <a:solidFill>
                  <a:srgbClr val="896360"/>
                </a:solidFill>
              </a:rPr>
              <a:t>손 소독제 관리</a:t>
            </a: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3047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1265EAA1-9D7F-2946-8107-99419F948DA3}"/>
              </a:ext>
            </a:extLst>
          </p:cNvPr>
          <p:cNvSpPr/>
          <p:nvPr/>
        </p:nvSpPr>
        <p:spPr>
          <a:xfrm>
            <a:off x="1128301" y="1405594"/>
            <a:ext cx="2273266" cy="494770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Use case name  </a:t>
            </a:r>
          </a:p>
        </p:txBody>
      </p:sp>
      <p:sp>
        <p:nvSpPr>
          <p:cNvPr id="13" name="직사각형 5">
            <a:extLst>
              <a:ext uri="{FF2B5EF4-FFF2-40B4-BE49-F238E27FC236}">
                <a16:creationId xmlns:a16="http://schemas.microsoft.com/office/drawing/2014/main" id="{5226B073-A00D-F045-8702-584478CBE7FA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Use Case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B7744877-C904-AD4F-9562-88E1F4127D62}"/>
              </a:ext>
            </a:extLst>
          </p:cNvPr>
          <p:cNvSpPr/>
          <p:nvPr/>
        </p:nvSpPr>
        <p:spPr>
          <a:xfrm>
            <a:off x="6095999" y="1132862"/>
            <a:ext cx="1243042" cy="494770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Actors  </a:t>
            </a: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8C0683DE-A8E3-9248-8AD4-E33C1FF72355}"/>
              </a:ext>
            </a:extLst>
          </p:cNvPr>
          <p:cNvSpPr/>
          <p:nvPr/>
        </p:nvSpPr>
        <p:spPr>
          <a:xfrm>
            <a:off x="1127760" y="2670941"/>
            <a:ext cx="3876514" cy="501624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Assumptions / Pre-conditions </a:t>
            </a:r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ABE96632-1F6B-4C47-944D-F20F83014700}"/>
              </a:ext>
            </a:extLst>
          </p:cNvPr>
          <p:cNvSpPr/>
          <p:nvPr/>
        </p:nvSpPr>
        <p:spPr>
          <a:xfrm>
            <a:off x="6095998" y="2391584"/>
            <a:ext cx="2139154" cy="501623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Post-condition  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F4396512-8A0B-144C-8488-C8A9F130188A}"/>
              </a:ext>
            </a:extLst>
          </p:cNvPr>
          <p:cNvSpPr/>
          <p:nvPr/>
        </p:nvSpPr>
        <p:spPr>
          <a:xfrm>
            <a:off x="6095998" y="4585830"/>
            <a:ext cx="2273266" cy="499639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Business rules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921550-43F0-D24F-8988-9EABD1579432}"/>
              </a:ext>
            </a:extLst>
          </p:cNvPr>
          <p:cNvSpPr/>
          <p:nvPr/>
        </p:nvSpPr>
        <p:spPr>
          <a:xfrm>
            <a:off x="6095998" y="1608350"/>
            <a:ext cx="4949954" cy="655372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ko-KR" altLang="en-US" sz="1600" dirty="0">
                <a:solidFill>
                  <a:srgbClr val="896360"/>
                </a:solidFill>
              </a:rPr>
              <a:t>손 소독제 사용자</a:t>
            </a:r>
            <a:r>
              <a:rPr lang="en-US" altLang="ko-KR" sz="1600" dirty="0">
                <a:solidFill>
                  <a:srgbClr val="896360"/>
                </a:solidFill>
              </a:rPr>
              <a:t>,</a:t>
            </a:r>
            <a:r>
              <a:rPr lang="ko-KR" altLang="en-US" sz="1600" dirty="0">
                <a:solidFill>
                  <a:srgbClr val="896360"/>
                </a:solidFill>
              </a:rPr>
              <a:t> 관리자</a:t>
            </a:r>
            <a:r>
              <a:rPr lang="en-US" altLang="ko-KR" sz="1600" dirty="0">
                <a:solidFill>
                  <a:srgbClr val="896360"/>
                </a:solidFill>
              </a:rPr>
              <a:t>, App,</a:t>
            </a:r>
          </a:p>
          <a:p>
            <a:pPr>
              <a:lnSpc>
                <a:spcPct val="125000"/>
              </a:lnSpc>
            </a:pPr>
            <a:r>
              <a:rPr lang="en-US" altLang="ko-KR" sz="1600" dirty="0">
                <a:solidFill>
                  <a:srgbClr val="896360"/>
                </a:solidFill>
              </a:rPr>
              <a:t>Mobius </a:t>
            </a:r>
            <a:r>
              <a:rPr lang="ko-KR" altLang="en-US" sz="1600" dirty="0">
                <a:solidFill>
                  <a:srgbClr val="896360"/>
                </a:solidFill>
              </a:rPr>
              <a:t>플랫폼</a:t>
            </a:r>
            <a:r>
              <a:rPr lang="en-US" altLang="ko-KR" sz="1600" dirty="0">
                <a:solidFill>
                  <a:srgbClr val="896360"/>
                </a:solidFill>
              </a:rPr>
              <a:t>,</a:t>
            </a:r>
            <a:r>
              <a:rPr lang="ko-KR" altLang="en-US" sz="1600" dirty="0">
                <a:solidFill>
                  <a:srgbClr val="896360"/>
                </a:solidFill>
              </a:rPr>
              <a:t> 인증 시스템</a:t>
            </a:r>
            <a:endParaRPr lang="en-US" altLang="ko-KR" sz="1600" dirty="0">
              <a:solidFill>
                <a:srgbClr val="89636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8E9205-0A6C-034D-ABDD-67CE6F3C0B49}"/>
              </a:ext>
            </a:extLst>
          </p:cNvPr>
          <p:cNvSpPr/>
          <p:nvPr/>
        </p:nvSpPr>
        <p:spPr>
          <a:xfrm>
            <a:off x="1127760" y="3150577"/>
            <a:ext cx="4303234" cy="1901598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endParaRPr lang="en-US" altLang="ko-KR" sz="1600" dirty="0">
              <a:solidFill>
                <a:srgbClr val="896360"/>
              </a:solidFill>
            </a:endParaRP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센서와 </a:t>
            </a:r>
            <a:r>
              <a:rPr lang="en-US" altLang="ko-KR" sz="1600" dirty="0">
                <a:solidFill>
                  <a:srgbClr val="896360"/>
                </a:solidFill>
              </a:rPr>
              <a:t>Mobius</a:t>
            </a:r>
            <a:r>
              <a:rPr lang="ko-KR" altLang="en-US" sz="1600" dirty="0">
                <a:solidFill>
                  <a:srgbClr val="896360"/>
                </a:solidFill>
              </a:rPr>
              <a:t> 서버는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서로 연결이 되어야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건물에 손 소독제와 무게를 특정하는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센서가 설치되어야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관리자만 데이터를 조회할 수 있도록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인증 서버가 있어야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F871983-77F4-954F-BB46-5821B9D5F767}"/>
              </a:ext>
            </a:extLst>
          </p:cNvPr>
          <p:cNvSpPr/>
          <p:nvPr/>
        </p:nvSpPr>
        <p:spPr>
          <a:xfrm>
            <a:off x="6095998" y="2867074"/>
            <a:ext cx="4949954" cy="1558156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손 소독제 무게 데이터가 안정적인 네트워크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환경을 통해 손실 없이 업데이트 되어야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사용에 따른 무게 데이터 오차를 적절하게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처리해야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FD8F9CE-5582-004B-8F37-7851FF9B2641}"/>
              </a:ext>
            </a:extLst>
          </p:cNvPr>
          <p:cNvSpPr/>
          <p:nvPr/>
        </p:nvSpPr>
        <p:spPr>
          <a:xfrm>
            <a:off x="6095998" y="5061319"/>
            <a:ext cx="4949954" cy="1248041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손 소독제 관리 프로그램을 통해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손 소독제가 비어 있는 공백 시간을 최소화한다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사용량 데이터 가공</a:t>
            </a:r>
            <a:r>
              <a:rPr lang="en-US" altLang="ko-KR" sz="1600" dirty="0">
                <a:solidFill>
                  <a:srgbClr val="896360"/>
                </a:solidFill>
              </a:rPr>
              <a:t>/</a:t>
            </a:r>
            <a:r>
              <a:rPr lang="ko-KR" altLang="en-US" sz="1600" dirty="0">
                <a:solidFill>
                  <a:srgbClr val="896360"/>
                </a:solidFill>
              </a:rPr>
              <a:t>분석을 통해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밀집도를 분석하여 활용한다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50282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6505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Use Case Process Flow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9D207B4-39E6-491E-8D3D-A18FA0C10F56}"/>
              </a:ext>
            </a:extLst>
          </p:cNvPr>
          <p:cNvGrpSpPr/>
          <p:nvPr/>
        </p:nvGrpSpPr>
        <p:grpSpPr>
          <a:xfrm>
            <a:off x="620392" y="1299846"/>
            <a:ext cx="2433626" cy="2405829"/>
            <a:chOff x="4182131" y="2724366"/>
            <a:chExt cx="2942249" cy="2801223"/>
          </a:xfrm>
          <a:solidFill>
            <a:srgbClr val="E99F60"/>
          </a:solidFill>
        </p:grpSpPr>
        <p:sp>
          <p:nvSpPr>
            <p:cNvPr id="8" name="자유형: 도형 67">
              <a:extLst>
                <a:ext uri="{FF2B5EF4-FFF2-40B4-BE49-F238E27FC236}">
                  <a16:creationId xmlns:a16="http://schemas.microsoft.com/office/drawing/2014/main" id="{369F0653-FCB3-47DF-A61A-1F22C8961093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A395D4DD-1F2B-404B-A69E-8C8D478A325E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0" name="원형: 비어 있음 71">
              <a:extLst>
                <a:ext uri="{FF2B5EF4-FFF2-40B4-BE49-F238E27FC236}">
                  <a16:creationId xmlns:a16="http://schemas.microsoft.com/office/drawing/2014/main" id="{62944A57-0C4A-4DE7-850B-8694EC1A880C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61CB935-EC05-4761-95D8-25A35C48E1B7}"/>
              </a:ext>
            </a:extLst>
          </p:cNvPr>
          <p:cNvSpPr txBox="1"/>
          <p:nvPr/>
        </p:nvSpPr>
        <p:spPr>
          <a:xfrm>
            <a:off x="1033162" y="1423009"/>
            <a:ext cx="1574852" cy="1891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1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불특정 수의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사용자가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손 소독제를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사용한다</a:t>
            </a:r>
            <a:r>
              <a:rPr lang="en-US" altLang="ko" sz="1600" dirty="0">
                <a:solidFill>
                  <a:srgbClr val="896360"/>
                </a:solidFill>
              </a:rPr>
              <a:t>.</a:t>
            </a:r>
            <a:endParaRPr lang="ko-KR" altLang="en-US" sz="1600" dirty="0">
              <a:solidFill>
                <a:srgbClr val="89636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160618-E8D4-4127-A25E-A4AC86C443C4}"/>
              </a:ext>
            </a:extLst>
          </p:cNvPr>
          <p:cNvSpPr txBox="1"/>
          <p:nvPr/>
        </p:nvSpPr>
        <p:spPr>
          <a:xfrm>
            <a:off x="7392042" y="1412496"/>
            <a:ext cx="1813740" cy="263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4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관리자는 일정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시간마다 사용량 데이터를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확인한다</a:t>
            </a:r>
            <a:r>
              <a:rPr lang="en-US" altLang="ko" sz="1600" dirty="0">
                <a:solidFill>
                  <a:srgbClr val="896360"/>
                </a:solidFill>
              </a:rPr>
              <a:t>. </a:t>
            </a:r>
          </a:p>
          <a:p>
            <a:pPr algn="ctr">
              <a:lnSpc>
                <a:spcPct val="150000"/>
              </a:lnSpc>
              <a:defRPr/>
            </a:pPr>
            <a:r>
              <a:rPr lang="en-US" altLang="ko" sz="1600" dirty="0">
                <a:solidFill>
                  <a:srgbClr val="896360"/>
                </a:solidFill>
              </a:rPr>
              <a:t>(ex. </a:t>
            </a:r>
            <a:r>
              <a:rPr lang="ko" altLang="en-US" sz="1600" dirty="0">
                <a:solidFill>
                  <a:srgbClr val="896360"/>
                </a:solidFill>
              </a:rPr>
              <a:t>정각마다</a:t>
            </a:r>
            <a:r>
              <a:rPr lang="en-US" altLang="ko" sz="1600" dirty="0">
                <a:solidFill>
                  <a:srgbClr val="896360"/>
                </a:solidFill>
              </a:rPr>
              <a:t>)</a:t>
            </a: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9BB40A6-F5E5-4607-A702-FCBF67A20E48}"/>
              </a:ext>
            </a:extLst>
          </p:cNvPr>
          <p:cNvGrpSpPr/>
          <p:nvPr/>
        </p:nvGrpSpPr>
        <p:grpSpPr>
          <a:xfrm>
            <a:off x="2787552" y="1296228"/>
            <a:ext cx="2419471" cy="2421465"/>
            <a:chOff x="4182131" y="2724366"/>
            <a:chExt cx="2942249" cy="2801223"/>
          </a:xfrm>
          <a:solidFill>
            <a:srgbClr val="896360"/>
          </a:solidFill>
        </p:grpSpPr>
        <p:sp>
          <p:nvSpPr>
            <p:cNvPr id="18" name="자유형: 도형 28">
              <a:extLst>
                <a:ext uri="{FF2B5EF4-FFF2-40B4-BE49-F238E27FC236}">
                  <a16:creationId xmlns:a16="http://schemas.microsoft.com/office/drawing/2014/main" id="{75366238-C603-4D97-A9E1-8E380B225E8A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8E2D8285-55FF-4D0A-99B2-7BABB8D1099B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20" name="원형: 비어 있음 30">
              <a:extLst>
                <a:ext uri="{FF2B5EF4-FFF2-40B4-BE49-F238E27FC236}">
                  <a16:creationId xmlns:a16="http://schemas.microsoft.com/office/drawing/2014/main" id="{238770AB-9ECA-49EB-AD5E-AF06AFE2F964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6C153DB-A2D3-2242-904D-591005E8BB42}"/>
              </a:ext>
            </a:extLst>
          </p:cNvPr>
          <p:cNvSpPr txBox="1"/>
          <p:nvPr/>
        </p:nvSpPr>
        <p:spPr>
          <a:xfrm>
            <a:off x="1466850" y="15811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/>
          </a:p>
        </p:txBody>
      </p:sp>
      <p:grpSp>
        <p:nvGrpSpPr>
          <p:cNvPr id="41" name="그룹 6">
            <a:extLst>
              <a:ext uri="{FF2B5EF4-FFF2-40B4-BE49-F238E27FC236}">
                <a16:creationId xmlns:a16="http://schemas.microsoft.com/office/drawing/2014/main" id="{4B6DFD63-4456-A444-A729-7733E592628B}"/>
              </a:ext>
            </a:extLst>
          </p:cNvPr>
          <p:cNvGrpSpPr/>
          <p:nvPr/>
        </p:nvGrpSpPr>
        <p:grpSpPr>
          <a:xfrm>
            <a:off x="4940557" y="1325694"/>
            <a:ext cx="2433626" cy="2405829"/>
            <a:chOff x="4182131" y="2724366"/>
            <a:chExt cx="2942249" cy="2801223"/>
          </a:xfrm>
          <a:solidFill>
            <a:srgbClr val="E99F60"/>
          </a:solidFill>
        </p:grpSpPr>
        <p:sp>
          <p:nvSpPr>
            <p:cNvPr id="42" name="자유형: 도형 67">
              <a:extLst>
                <a:ext uri="{FF2B5EF4-FFF2-40B4-BE49-F238E27FC236}">
                  <a16:creationId xmlns:a16="http://schemas.microsoft.com/office/drawing/2014/main" id="{F5744BDA-FD8E-C44A-BFB4-2301CB23FE59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43" name="이등변 삼각형 8">
              <a:extLst>
                <a:ext uri="{FF2B5EF4-FFF2-40B4-BE49-F238E27FC236}">
                  <a16:creationId xmlns:a16="http://schemas.microsoft.com/office/drawing/2014/main" id="{5969844F-CED9-0F49-9657-85D9151635C3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44" name="원형: 비어 있음 71">
              <a:extLst>
                <a:ext uri="{FF2B5EF4-FFF2-40B4-BE49-F238E27FC236}">
                  <a16:creationId xmlns:a16="http://schemas.microsoft.com/office/drawing/2014/main" id="{0084B0B4-8ED6-9348-9027-2D911A90C5D8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grpSp>
        <p:nvGrpSpPr>
          <p:cNvPr id="45" name="그룹 16">
            <a:extLst>
              <a:ext uri="{FF2B5EF4-FFF2-40B4-BE49-F238E27FC236}">
                <a16:creationId xmlns:a16="http://schemas.microsoft.com/office/drawing/2014/main" id="{25DC73C0-276B-654B-BB6D-A949F6E9F85A}"/>
              </a:ext>
            </a:extLst>
          </p:cNvPr>
          <p:cNvGrpSpPr/>
          <p:nvPr/>
        </p:nvGrpSpPr>
        <p:grpSpPr>
          <a:xfrm>
            <a:off x="7089177" y="1362736"/>
            <a:ext cx="2419471" cy="2421465"/>
            <a:chOff x="4182131" y="2724366"/>
            <a:chExt cx="2942249" cy="2801223"/>
          </a:xfrm>
          <a:solidFill>
            <a:srgbClr val="896360"/>
          </a:solidFill>
        </p:grpSpPr>
        <p:sp>
          <p:nvSpPr>
            <p:cNvPr id="46" name="자유형: 도형 28">
              <a:extLst>
                <a:ext uri="{FF2B5EF4-FFF2-40B4-BE49-F238E27FC236}">
                  <a16:creationId xmlns:a16="http://schemas.microsoft.com/office/drawing/2014/main" id="{318C21A7-F22F-9243-AB3C-DA7017B829D7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47" name="이등변 삼각형 18">
              <a:extLst>
                <a:ext uri="{FF2B5EF4-FFF2-40B4-BE49-F238E27FC236}">
                  <a16:creationId xmlns:a16="http://schemas.microsoft.com/office/drawing/2014/main" id="{E5740431-7C38-E944-A26D-ADCF35016374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48" name="원형: 비어 있음 30">
              <a:extLst>
                <a:ext uri="{FF2B5EF4-FFF2-40B4-BE49-F238E27FC236}">
                  <a16:creationId xmlns:a16="http://schemas.microsoft.com/office/drawing/2014/main" id="{7E9E0D4D-AC03-B949-A191-34EBF5EAE94A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grpSp>
        <p:nvGrpSpPr>
          <p:cNvPr id="49" name="그룹 6">
            <a:extLst>
              <a:ext uri="{FF2B5EF4-FFF2-40B4-BE49-F238E27FC236}">
                <a16:creationId xmlns:a16="http://schemas.microsoft.com/office/drawing/2014/main" id="{2812AF7A-DE8C-5C4E-9FA5-7F7FD65EEE4D}"/>
              </a:ext>
            </a:extLst>
          </p:cNvPr>
          <p:cNvGrpSpPr/>
          <p:nvPr/>
        </p:nvGrpSpPr>
        <p:grpSpPr>
          <a:xfrm>
            <a:off x="9225691" y="1404721"/>
            <a:ext cx="2433626" cy="2405829"/>
            <a:chOff x="4182131" y="2724366"/>
            <a:chExt cx="2942249" cy="2801223"/>
          </a:xfrm>
          <a:solidFill>
            <a:srgbClr val="E99F60"/>
          </a:solidFill>
        </p:grpSpPr>
        <p:sp>
          <p:nvSpPr>
            <p:cNvPr id="50" name="자유형: 도형 67">
              <a:extLst>
                <a:ext uri="{FF2B5EF4-FFF2-40B4-BE49-F238E27FC236}">
                  <a16:creationId xmlns:a16="http://schemas.microsoft.com/office/drawing/2014/main" id="{1E74274D-D64F-2C44-8505-CE290D2DD8E8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srgbClr val="896360"/>
                </a:solidFill>
              </a:endParaRPr>
            </a:p>
          </p:txBody>
        </p:sp>
        <p:sp>
          <p:nvSpPr>
            <p:cNvPr id="51" name="이등변 삼각형 8">
              <a:extLst>
                <a:ext uri="{FF2B5EF4-FFF2-40B4-BE49-F238E27FC236}">
                  <a16:creationId xmlns:a16="http://schemas.microsoft.com/office/drawing/2014/main" id="{8174B314-C1BB-E046-AC35-6501BD421565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896360"/>
                </a:solidFill>
              </a:endParaRPr>
            </a:p>
          </p:txBody>
        </p:sp>
        <p:sp>
          <p:nvSpPr>
            <p:cNvPr id="52" name="원형: 비어 있음 71">
              <a:extLst>
                <a:ext uri="{FF2B5EF4-FFF2-40B4-BE49-F238E27FC236}">
                  <a16:creationId xmlns:a16="http://schemas.microsoft.com/office/drawing/2014/main" id="{7FAF2ABB-B3B4-3C4E-A5CA-49DD0B769F02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896360"/>
                </a:solidFill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1B7A54E3-2739-E549-93D7-0309C5EDF060}"/>
              </a:ext>
            </a:extLst>
          </p:cNvPr>
          <p:cNvSpPr txBox="1"/>
          <p:nvPr/>
        </p:nvSpPr>
        <p:spPr>
          <a:xfrm>
            <a:off x="5123406" y="1404721"/>
            <a:ext cx="1813740" cy="2999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3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서버는 수신한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데이터를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관리자가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읽을 수 있는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형태로 저장한다</a:t>
            </a: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CA58BF6-DD14-D246-A919-C5770697285A}"/>
              </a:ext>
            </a:extLst>
          </p:cNvPr>
          <p:cNvSpPr txBox="1"/>
          <p:nvPr/>
        </p:nvSpPr>
        <p:spPr>
          <a:xfrm>
            <a:off x="3112211" y="1386533"/>
            <a:ext cx="1813740" cy="2999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2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rgbClr val="896360"/>
                </a:solidFill>
              </a:rPr>
              <a:t>센서가 소독제의 잔량 무게를 </a:t>
            </a:r>
            <a:endParaRPr lang="en-US" altLang="ko-KR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rgbClr val="896360"/>
                </a:solidFill>
              </a:rPr>
              <a:t>측정해서 </a:t>
            </a:r>
            <a:endParaRPr lang="en-US" altLang="ko-KR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rgbClr val="896360"/>
                </a:solidFill>
              </a:rPr>
              <a:t>데이터를 서버에 보낸다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  <a:endParaRPr lang="ko-KR" altLang="en-US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4DF5D25-392D-7748-A50D-435E3EC6DF94}"/>
              </a:ext>
            </a:extLst>
          </p:cNvPr>
          <p:cNvSpPr txBox="1"/>
          <p:nvPr/>
        </p:nvSpPr>
        <p:spPr>
          <a:xfrm>
            <a:off x="9650628" y="1687126"/>
            <a:ext cx="1813740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5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서버는 데이터를 가공해 혼잡도에 따라 시각</a:t>
            </a:r>
            <a:r>
              <a:rPr lang="ko-KR" altLang="en-US" sz="1600" dirty="0">
                <a:solidFill>
                  <a:srgbClr val="896360"/>
                </a:solidFill>
              </a:rPr>
              <a:t>화한다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8780A7B-20F1-AA4F-B4E7-B26539EFC388}"/>
              </a:ext>
            </a:extLst>
          </p:cNvPr>
          <p:cNvSpPr txBox="1"/>
          <p:nvPr/>
        </p:nvSpPr>
        <p:spPr>
          <a:xfrm>
            <a:off x="637907" y="4013951"/>
            <a:ext cx="11038925" cy="2144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1. 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잔량 데이터가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10%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이상인 경우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번부터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단계를 반복한다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2. 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잔량 데이터가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10%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미만인 경우 서버는 관리자에게 알림을 보낸다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</a:p>
          <a:p>
            <a:pPr lvl="0">
              <a:spcBef>
                <a:spcPts val="1600"/>
              </a:spcBef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	2_1.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관리자는 알림을 확인 후 손 소독제를 교체하고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번부터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단계를 반복한다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3. 5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혼잡도가 예상한 혼잡도에 비해 쾌적한 경우 적은 용량의 손 소독제를 비치한다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4. 5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혼잡도가 예상한 혼잡도보다 혼잡한 경우 많은 용량의 손 소독제를 비치한다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594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72443F4-57D4-4B79-8D4F-57F9C12265BD}"/>
              </a:ext>
            </a:extLst>
          </p:cNvPr>
          <p:cNvSpPr/>
          <p:nvPr/>
        </p:nvSpPr>
        <p:spPr>
          <a:xfrm>
            <a:off x="2192784" y="437727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설치 </a:t>
            </a:r>
            <a:r>
              <a:rPr lang="en-US" altLang="ko-KR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/ </a:t>
            </a:r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위치 데이터화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7AA5F88-AF5C-4247-810B-CC30D9D65FAF}"/>
              </a:ext>
            </a:extLst>
          </p:cNvPr>
          <p:cNvSpPr/>
          <p:nvPr/>
        </p:nvSpPr>
        <p:spPr>
          <a:xfrm>
            <a:off x="2192784" y="1146085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사용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87F9C51F-AB33-4108-AB04-ED60481DF30A}"/>
              </a:ext>
            </a:extLst>
          </p:cNvPr>
          <p:cNvSpPr/>
          <p:nvPr/>
        </p:nvSpPr>
        <p:spPr>
          <a:xfrm>
            <a:off x="2192784" y="1847239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네트워크를 통해 사용량 업데이트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1E7FF93-8059-468A-9BEE-5DB722297660}"/>
              </a:ext>
            </a:extLst>
          </p:cNvPr>
          <p:cNvSpPr/>
          <p:nvPr/>
        </p:nvSpPr>
        <p:spPr>
          <a:xfrm>
            <a:off x="2192784" y="2549764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일정 시간마다 사용량 정보 확인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3FD6F3C-7D09-4247-90C1-CC1DD2D7DADD}"/>
              </a:ext>
            </a:extLst>
          </p:cNvPr>
          <p:cNvSpPr/>
          <p:nvPr/>
        </p:nvSpPr>
        <p:spPr>
          <a:xfrm>
            <a:off x="4054299" y="4291416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잔량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10%</a:t>
            </a:r>
            <a:endParaRPr lang="ko-KR" altLang="en-US" sz="1200" b="1" dirty="0">
              <a:solidFill>
                <a:schemeClr val="bg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75CDDD3-A664-4272-BF8F-E5A9C1122B3F}"/>
              </a:ext>
            </a:extLst>
          </p:cNvPr>
          <p:cNvSpPr/>
          <p:nvPr/>
        </p:nvSpPr>
        <p:spPr>
          <a:xfrm>
            <a:off x="949912" y="4290365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잔량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&gt;=10%</a:t>
            </a:r>
            <a:endParaRPr lang="ko-KR" altLang="en-US" sz="1200" b="1" dirty="0">
              <a:solidFill>
                <a:schemeClr val="bg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5F06DA6-6D48-433C-95D3-192447EED92A}"/>
              </a:ext>
            </a:extLst>
          </p:cNvPr>
          <p:cNvSpPr/>
          <p:nvPr/>
        </p:nvSpPr>
        <p:spPr>
          <a:xfrm>
            <a:off x="4054299" y="5134103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관리자에게 앱을 통해 알림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EA4B394-DD6E-4CF6-ACAF-0D1A8DA2524A}"/>
              </a:ext>
            </a:extLst>
          </p:cNvPr>
          <p:cNvSpPr/>
          <p:nvPr/>
        </p:nvSpPr>
        <p:spPr>
          <a:xfrm>
            <a:off x="4054299" y="5976790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관리자 확인 후 손소독제 교체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AA349A2-F564-429B-BA76-9675FB64BA75}"/>
              </a:ext>
            </a:extLst>
          </p:cNvPr>
          <p:cNvSpPr/>
          <p:nvPr/>
        </p:nvSpPr>
        <p:spPr>
          <a:xfrm>
            <a:off x="5896899" y="753456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가공 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F9EFB62-09A8-4EE9-BF99-3F4E0C04617F}"/>
              </a:ext>
            </a:extLst>
          </p:cNvPr>
          <p:cNvSpPr/>
          <p:nvPr/>
        </p:nvSpPr>
        <p:spPr>
          <a:xfrm>
            <a:off x="8099635" y="1383417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시각화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EFC9A00-9384-4F01-9DDC-8444B1E80406}"/>
              </a:ext>
            </a:extLst>
          </p:cNvPr>
          <p:cNvSpPr/>
          <p:nvPr/>
        </p:nvSpPr>
        <p:spPr>
          <a:xfrm>
            <a:off x="8099635" y="2295601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혼잡도 분석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8CD7FB3-382C-41D9-AC08-399BADED8C89}"/>
              </a:ext>
            </a:extLst>
          </p:cNvPr>
          <p:cNvSpPr/>
          <p:nvPr/>
        </p:nvSpPr>
        <p:spPr>
          <a:xfrm>
            <a:off x="9364600" y="4159723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실제 혼잡도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 </a:t>
            </a:r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예상 혼잡도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3EBF9D2-9FCC-48DC-B25F-F55808DA10FA}"/>
              </a:ext>
            </a:extLst>
          </p:cNvPr>
          <p:cNvSpPr/>
          <p:nvPr/>
        </p:nvSpPr>
        <p:spPr>
          <a:xfrm>
            <a:off x="6723890" y="4159723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실제 혼잡도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</a:t>
            </a:r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예상 혼잡도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4DDE7CCE-5E80-48C2-8BB4-15B7D198030C}"/>
              </a:ext>
            </a:extLst>
          </p:cNvPr>
          <p:cNvSpPr/>
          <p:nvPr/>
        </p:nvSpPr>
        <p:spPr>
          <a:xfrm>
            <a:off x="6723890" y="5176752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용량 ▼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AE8E95CA-7D02-4EC0-AF2C-6B3E6AD67C7B}"/>
              </a:ext>
            </a:extLst>
          </p:cNvPr>
          <p:cNvSpPr/>
          <p:nvPr/>
        </p:nvSpPr>
        <p:spPr>
          <a:xfrm>
            <a:off x="9364600" y="5176751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용량 ▲</a:t>
            </a: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172A785F-8785-4825-93BA-6FE4BD746834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rot="16200000" flipH="1">
            <a:off x="3611475" y="2717631"/>
            <a:ext cx="1286053" cy="1861515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B896798A-F6E5-4555-A2FD-58287B655D65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2059807" y="3026428"/>
            <a:ext cx="1285002" cy="1242872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2894FE54-4EC6-4783-B0D8-70055FAFB0B2}"/>
              </a:ext>
            </a:extLst>
          </p:cNvPr>
          <p:cNvCxnSpPr>
            <a:cxnSpLocks/>
            <a:stCxn id="14" idx="3"/>
            <a:endCxn id="15" idx="0"/>
          </p:cNvCxnSpPr>
          <p:nvPr/>
        </p:nvCxnSpPr>
        <p:spPr>
          <a:xfrm>
            <a:off x="8158819" y="981256"/>
            <a:ext cx="1071776" cy="402161"/>
          </a:xfrm>
          <a:prstGeom prst="bentConnector2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B6FC50FC-C2A3-4DDB-BAD5-A77CF30670B3}"/>
              </a:ext>
            </a:extLst>
          </p:cNvPr>
          <p:cNvCxnSpPr>
            <a:cxnSpLocks/>
            <a:stCxn id="11" idx="1"/>
            <a:endCxn id="6" idx="1"/>
          </p:cNvCxnSpPr>
          <p:nvPr/>
        </p:nvCxnSpPr>
        <p:spPr>
          <a:xfrm rot="10800000" flipH="1">
            <a:off x="949912" y="1373885"/>
            <a:ext cx="1242872" cy="3144280"/>
          </a:xfrm>
          <a:prstGeom prst="bentConnector3">
            <a:avLst>
              <a:gd name="adj1" fmla="val -18393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DC7D94A-C067-411A-8CFA-FC39C15A4DB9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3323744" y="893326"/>
            <a:ext cx="0" cy="252759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FFF93880-CE74-42C0-A77E-37E78B02C5B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323744" y="1601684"/>
            <a:ext cx="0" cy="245555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3D23FB62-3034-4CB5-8304-C6EC7C317F1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3323744" y="2302838"/>
            <a:ext cx="0" cy="246926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02B427E-2823-496E-AF5B-86BC8604C6A1}"/>
              </a:ext>
            </a:extLst>
          </p:cNvPr>
          <p:cNvCxnSpPr>
            <a:cxnSpLocks/>
            <a:stCxn id="10" idx="2"/>
            <a:endCxn id="12" idx="0"/>
          </p:cNvCxnSpPr>
          <p:nvPr/>
        </p:nvCxnSpPr>
        <p:spPr>
          <a:xfrm>
            <a:off x="5185259" y="4747015"/>
            <a:ext cx="0" cy="387088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2349B23-4AF6-47D3-A830-D67B46F4002B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5185259" y="5589702"/>
            <a:ext cx="0" cy="387088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FE8C74E-EF85-4D13-B739-3B6E7CA07964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9230595" y="1839016"/>
            <a:ext cx="0" cy="456585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E4098A3-A314-48B1-821E-4D3869798C37}"/>
              </a:ext>
            </a:extLst>
          </p:cNvPr>
          <p:cNvCxnSpPr>
            <a:cxnSpLocks/>
            <a:stCxn id="8" idx="3"/>
            <a:endCxn id="14" idx="1"/>
          </p:cNvCxnSpPr>
          <p:nvPr/>
        </p:nvCxnSpPr>
        <p:spPr>
          <a:xfrm flipV="1">
            <a:off x="4454704" y="981256"/>
            <a:ext cx="1442195" cy="1796308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A1AE4237-8C17-48F7-9C4B-B3B35BA174D0}"/>
              </a:ext>
            </a:extLst>
          </p:cNvPr>
          <p:cNvCxnSpPr>
            <a:cxnSpLocks/>
            <a:stCxn id="13" idx="1"/>
            <a:endCxn id="11" idx="2"/>
          </p:cNvCxnSpPr>
          <p:nvPr/>
        </p:nvCxnSpPr>
        <p:spPr>
          <a:xfrm rot="10800000">
            <a:off x="2080873" y="4745964"/>
            <a:ext cx="1973427" cy="1458626"/>
          </a:xfrm>
          <a:prstGeom prst="bentConnector2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E85424E3-F828-4097-9D4D-7F4291BADD3B}"/>
              </a:ext>
            </a:extLst>
          </p:cNvPr>
          <p:cNvCxnSpPr>
            <a:cxnSpLocks/>
            <a:stCxn id="16" idx="2"/>
            <a:endCxn id="30" idx="0"/>
          </p:cNvCxnSpPr>
          <p:nvPr/>
        </p:nvCxnSpPr>
        <p:spPr>
          <a:xfrm rot="5400000">
            <a:off x="7838462" y="2767589"/>
            <a:ext cx="1408523" cy="1375745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FD31D020-D18E-45D9-8DFD-69AF8B3EB748}"/>
              </a:ext>
            </a:extLst>
          </p:cNvPr>
          <p:cNvCxnSpPr>
            <a:cxnSpLocks/>
            <a:stCxn id="16" idx="2"/>
            <a:endCxn id="29" idx="0"/>
          </p:cNvCxnSpPr>
          <p:nvPr/>
        </p:nvCxnSpPr>
        <p:spPr>
          <a:xfrm rot="16200000" flipH="1">
            <a:off x="9158816" y="2822978"/>
            <a:ext cx="1408523" cy="1264965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BB9B742-1431-48FC-9A36-CA7B2AA53336}"/>
              </a:ext>
            </a:extLst>
          </p:cNvPr>
          <p:cNvCxnSpPr>
            <a:cxnSpLocks/>
            <a:stCxn id="30" idx="2"/>
            <a:endCxn id="34" idx="0"/>
          </p:cNvCxnSpPr>
          <p:nvPr/>
        </p:nvCxnSpPr>
        <p:spPr>
          <a:xfrm>
            <a:off x="7854850" y="4615322"/>
            <a:ext cx="0" cy="561430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6F3B105-E987-4AFC-B6D9-FCE7DCD868A5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10495560" y="4615322"/>
            <a:ext cx="0" cy="561429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FD20D69-4027-4F0B-BFC9-4F8C916861E9}"/>
              </a:ext>
            </a:extLst>
          </p:cNvPr>
          <p:cNvSpPr txBox="1"/>
          <p:nvPr/>
        </p:nvSpPr>
        <p:spPr>
          <a:xfrm>
            <a:off x="1440312" y="3496473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Sub-Flow1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23274D-1499-499F-B824-2EACCEEAD4EC}"/>
              </a:ext>
            </a:extLst>
          </p:cNvPr>
          <p:cNvSpPr txBox="1"/>
          <p:nvPr/>
        </p:nvSpPr>
        <p:spPr>
          <a:xfrm>
            <a:off x="4853981" y="1713359"/>
            <a:ext cx="872355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Flow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B420674-2005-4927-80FC-B651B50C79E6}"/>
              </a:ext>
            </a:extLst>
          </p:cNvPr>
          <p:cNvSpPr txBox="1"/>
          <p:nvPr/>
        </p:nvSpPr>
        <p:spPr>
          <a:xfrm>
            <a:off x="2900855" y="3127141"/>
            <a:ext cx="872355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Flow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7FD8FE5-8430-4ED1-846A-8D94938E4761}"/>
              </a:ext>
            </a:extLst>
          </p:cNvPr>
          <p:cNvSpPr txBox="1"/>
          <p:nvPr/>
        </p:nvSpPr>
        <p:spPr>
          <a:xfrm>
            <a:off x="4615779" y="3496473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Sub-Flow2</a:t>
            </a:r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A6F6A48-F703-4780-BB42-895CD6FD5863}"/>
              </a:ext>
            </a:extLst>
          </p:cNvPr>
          <p:cNvSpPr txBox="1"/>
          <p:nvPr/>
        </p:nvSpPr>
        <p:spPr>
          <a:xfrm>
            <a:off x="7321408" y="3307404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Sub-Flow1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E0E48F5-6E9D-48A6-BC59-1C523479664C}"/>
              </a:ext>
            </a:extLst>
          </p:cNvPr>
          <p:cNvSpPr txBox="1"/>
          <p:nvPr/>
        </p:nvSpPr>
        <p:spPr>
          <a:xfrm>
            <a:off x="9919919" y="3307404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577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Google Shape;102;p21">
            <a:extLst>
              <a:ext uri="{FF2B5EF4-FFF2-40B4-BE49-F238E27FC236}">
                <a16:creationId xmlns:a16="http://schemas.microsoft.com/office/drawing/2014/main" id="{632D86F7-46DA-5046-93EB-C77BBB5A5494}"/>
              </a:ext>
            </a:extLst>
          </p:cNvPr>
          <p:cNvSpPr txBox="1"/>
          <p:nvPr/>
        </p:nvSpPr>
        <p:spPr>
          <a:xfrm>
            <a:off x="3584448" y="763524"/>
            <a:ext cx="8156448" cy="5330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 dirty="0">
                <a:solidFill>
                  <a:srgbClr val="896360"/>
                </a:solidFill>
              </a:rPr>
              <a:t>[Flow1_Sub-flow 1] 사용자의 손소독제 사용</a:t>
            </a:r>
            <a:endParaRPr lang="en-US" altLang="ko" sz="2400" b="1" dirty="0">
              <a:solidFill>
                <a:srgbClr val="89636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2400" b="1" dirty="0">
              <a:solidFill>
                <a:srgbClr val="89636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89636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b="1" dirty="0">
                <a:solidFill>
                  <a:schemeClr val="bg2">
                    <a:lumMod val="25000"/>
                  </a:schemeClr>
                </a:solidFill>
              </a:rPr>
              <a:t>Actor</a:t>
            </a: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: 손소독제 사용자, 손소독제, Mobius Server, 무게 센서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손소독제의 초기 설정과 설치가 이뤄졌음을 가정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사용자가 손소독제를 사용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Mobius Server에 손소독제의 실시간 무게 업데이트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손소독제가 채워져 있는 상황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계속해서 사용자들이 손소독제를 사용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이 과정을 통해 손소독제의 현황이 지속적으로 Mobius Server에 업데이트됨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5128DC-490E-490B-A3FA-EB7F518C4F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88" y="487425"/>
            <a:ext cx="3066554" cy="588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261194"/>
      </p:ext>
    </p:extLst>
  </p:cSld>
  <p:clrMapOvr>
    <a:masterClrMapping/>
  </p:clrMapOvr>
</p:sld>
</file>

<file path=ppt/theme/theme1.xml><?xml version="1.0" encoding="utf-8"?>
<a:theme xmlns:a="http://schemas.openxmlformats.org/drawingml/2006/main" name="15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S_두리번2" id="{A7F0A95C-1508-5143-9FD9-0C6078816036}" vid="{B8EDC5CE-37C3-2C46-86FC-0BA926D2EF7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15_Office 테마</Template>
  <TotalTime>36</TotalTime>
  <Words>1231</Words>
  <Application>Microsoft Office PowerPoint</Application>
  <PresentationFormat>와이드스크린</PresentationFormat>
  <Paragraphs>233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나눔바른펜</vt:lpstr>
      <vt:lpstr>맑은 고딕</vt:lpstr>
      <vt:lpstr>Arial</vt:lpstr>
      <vt:lpstr>15_Office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구세화</dc:creator>
  <cp:lastModifiedBy>Yu JaeHyun</cp:lastModifiedBy>
  <cp:revision>11</cp:revision>
  <dcterms:created xsi:type="dcterms:W3CDTF">2020-09-22T16:46:17Z</dcterms:created>
  <dcterms:modified xsi:type="dcterms:W3CDTF">2020-10-08T07:41:56Z</dcterms:modified>
</cp:coreProperties>
</file>

<file path=docProps/thumbnail.jpeg>
</file>